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0" r:id="rId5"/>
    <p:sldId id="263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men Strmsnik" initials="KS" lastIdx="7" clrIdx="0">
    <p:extLst>
      <p:ext uri="{19B8F6BF-5375-455C-9EA6-DF929625EA0E}">
        <p15:presenceInfo xmlns:p15="http://schemas.microsoft.com/office/powerpoint/2012/main" userId="S-1-5-21-478234201-3597570939-1278744536-11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2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4DF7-526B-4AF9-9564-52B89C62F897}" type="datetimeFigureOut">
              <a:rPr lang="sl-SI" smtClean="0"/>
              <a:t>15. 06. 2018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C47C-3B19-4579-9540-0DF151E948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735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4DF7-526B-4AF9-9564-52B89C62F897}" type="datetimeFigureOut">
              <a:rPr lang="sl-SI" smtClean="0"/>
              <a:t>15. 06. 2018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C47C-3B19-4579-9540-0DF151E948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666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4DF7-526B-4AF9-9564-52B89C62F897}" type="datetimeFigureOut">
              <a:rPr lang="sl-SI" smtClean="0"/>
              <a:t>15. 06. 2018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C47C-3B19-4579-9540-0DF151E948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231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4DF7-526B-4AF9-9564-52B89C62F897}" type="datetimeFigureOut">
              <a:rPr lang="sl-SI" smtClean="0"/>
              <a:t>15. 06. 2018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C47C-3B19-4579-9540-0DF151E948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633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4DF7-526B-4AF9-9564-52B89C62F897}" type="datetimeFigureOut">
              <a:rPr lang="sl-SI" smtClean="0"/>
              <a:t>15. 06. 2018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C47C-3B19-4579-9540-0DF151E948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815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4DF7-526B-4AF9-9564-52B89C62F897}" type="datetimeFigureOut">
              <a:rPr lang="sl-SI" smtClean="0"/>
              <a:t>15. 06. 2018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C47C-3B19-4579-9540-0DF151E948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687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4DF7-526B-4AF9-9564-52B89C62F897}" type="datetimeFigureOut">
              <a:rPr lang="sl-SI" smtClean="0"/>
              <a:t>15. 06. 2018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C47C-3B19-4579-9540-0DF151E948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626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4DF7-526B-4AF9-9564-52B89C62F897}" type="datetimeFigureOut">
              <a:rPr lang="sl-SI" smtClean="0"/>
              <a:t>15. 06. 2018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C47C-3B19-4579-9540-0DF151E948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31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4DF7-526B-4AF9-9564-52B89C62F897}" type="datetimeFigureOut">
              <a:rPr lang="sl-SI" smtClean="0"/>
              <a:t>15. 06. 2018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C47C-3B19-4579-9540-0DF151E948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244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4DF7-526B-4AF9-9564-52B89C62F897}" type="datetimeFigureOut">
              <a:rPr lang="sl-SI" smtClean="0"/>
              <a:t>15. 06. 2018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C47C-3B19-4579-9540-0DF151E948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948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4DF7-526B-4AF9-9564-52B89C62F897}" type="datetimeFigureOut">
              <a:rPr lang="sl-SI" smtClean="0"/>
              <a:t>15. 06. 2018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C47C-3B19-4579-9540-0DF151E948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274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24DF7-526B-4AF9-9564-52B89C62F897}" type="datetimeFigureOut">
              <a:rPr lang="sl-SI" smtClean="0"/>
              <a:t>15. 06. 2018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3C47C-3B19-4579-9540-0DF151E948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620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5.jpeg"/><Relationship Id="rId7" Type="http://schemas.openxmlformats.org/officeDocument/2006/relationships/image" Target="../media/image1.emf"/><Relationship Id="rId12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2.jpeg"/><Relationship Id="rId5" Type="http://schemas.openxmlformats.org/officeDocument/2006/relationships/image" Target="../media/image7.jpg"/><Relationship Id="rId10" Type="http://schemas.openxmlformats.org/officeDocument/2006/relationships/image" Target="../media/image11.jpeg"/><Relationship Id="rId4" Type="http://schemas.openxmlformats.org/officeDocument/2006/relationships/image" Target="../media/image6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4084947" y="1458111"/>
            <a:ext cx="7850521" cy="3785652"/>
          </a:xfrm>
          <a:prstGeom prst="rect">
            <a:avLst/>
          </a:prstGeom>
          <a:solidFill>
            <a:srgbClr val="FFFDDB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BeePathNet</a:t>
            </a:r>
          </a:p>
          <a:p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l-SI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l-SI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e project!“</a:t>
            </a:r>
            <a:endParaRPr lang="en-US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City Visit - Bydgoszcz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sl-SI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– 19</a:t>
            </a:r>
            <a:r>
              <a:rPr lang="sl-SI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400" i="1" dirty="0">
                <a:latin typeface="Arial" panose="020B0604020202020204" pitchFamily="34" charset="0"/>
                <a:cs typeface="Arial" panose="020B0604020202020204" pitchFamily="34" charset="0"/>
              </a:rPr>
              <a:t>Maruška Markovčič </a:t>
            </a:r>
            <a:r>
              <a:rPr lang="sl-SI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Klemen Strmšnik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33A64706-E6E9-4187-B0AB-6F5F7DBAA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457017"/>
            <a:ext cx="12185586" cy="144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DBD5699-31B9-41E2-AEF0-32002CF9A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33" y="5717998"/>
            <a:ext cx="5877918" cy="101720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93E197FF-6547-4F99-92DB-6E3C99CB3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180132"/>
            <a:ext cx="4181796" cy="4341610"/>
          </a:xfrm>
          <a:prstGeom prst="rect">
            <a:avLst/>
          </a:prstGeom>
          <a:solidFill>
            <a:srgbClr val="FFFDDB"/>
          </a:solidFill>
        </p:spPr>
      </p:pic>
    </p:spTree>
    <p:extLst>
      <p:ext uri="{BB962C8B-B14F-4D97-AF65-F5344CB8AC3E}">
        <p14:creationId xmlns:p14="http://schemas.microsoft.com/office/powerpoint/2010/main" val="384476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33A64706-E6E9-4187-B0AB-6F5F7DBAA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457017"/>
            <a:ext cx="12185586" cy="144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DBD5699-31B9-41E2-AEF0-32002CF9A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33" y="5717998"/>
            <a:ext cx="5877918" cy="101720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EC43B3F6-E99B-4A97-8A26-8F86E2788499}"/>
              </a:ext>
            </a:extLst>
          </p:cNvPr>
          <p:cNvSpPr/>
          <p:nvPr/>
        </p:nvSpPr>
        <p:spPr>
          <a:xfrm>
            <a:off x="0" y="1737784"/>
            <a:ext cx="12192000" cy="3881591"/>
          </a:xfrm>
          <a:prstGeom prst="rect">
            <a:avLst/>
          </a:prstGeom>
          <a:solidFill>
            <a:srgbClr val="FFF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6980E1E8-9F3A-4395-A5DF-CB224BD26CF1}"/>
              </a:ext>
            </a:extLst>
          </p:cNvPr>
          <p:cNvSpPr/>
          <p:nvPr/>
        </p:nvSpPr>
        <p:spPr>
          <a:xfrm>
            <a:off x="2887436" y="906554"/>
            <a:ext cx="6417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BeePathNet – </a:t>
            </a: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sl-SI" sz="3600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 it start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24C5F92-451E-4B22-8AE6-83E5648A1786}"/>
              </a:ext>
            </a:extLst>
          </p:cNvPr>
          <p:cNvSpPr txBox="1"/>
          <p:nvPr/>
        </p:nvSpPr>
        <p:spPr>
          <a:xfrm>
            <a:off x="225398" y="1919043"/>
            <a:ext cx="11741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/>
              <a:t>BeePathNet project is all about </a:t>
            </a:r>
            <a:r>
              <a:rPr lang="en-US" sz="2800" b="1" dirty="0"/>
              <a:t>URBAN BEE-KEEPING!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AEFB55A-0187-47C6-B994-190CFC6CF81E}"/>
              </a:ext>
            </a:extLst>
          </p:cNvPr>
          <p:cNvSpPr txBox="1"/>
          <p:nvPr/>
        </p:nvSpPr>
        <p:spPr>
          <a:xfrm>
            <a:off x="218890" y="2602358"/>
            <a:ext cx="117412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/>
              <a:t>The </a:t>
            </a:r>
            <a:r>
              <a:rPr lang="en-US" sz="2800" b="1" dirty="0"/>
              <a:t>City of Ljubljana </a:t>
            </a:r>
            <a:r>
              <a:rPr lang="en-US" sz="2800" dirty="0"/>
              <a:t>successfully developed </a:t>
            </a:r>
            <a:r>
              <a:rPr lang="en-US" sz="2800" b="1" dirty="0"/>
              <a:t>a BEE PATH project</a:t>
            </a:r>
            <a:r>
              <a:rPr lang="en-US" sz="2800" dirty="0"/>
              <a:t>…</a:t>
            </a:r>
          </a:p>
          <a:p>
            <a:pPr algn="ctr">
              <a:spcAft>
                <a:spcPts val="1200"/>
              </a:spcAft>
            </a:pPr>
            <a:r>
              <a:rPr lang="en-US" sz="2800" dirty="0"/>
              <a:t>… which grew into a </a:t>
            </a:r>
            <a:r>
              <a:rPr lang="en-US" sz="2800" b="1" dirty="0"/>
              <a:t>BEE PATH concept</a:t>
            </a:r>
            <a:r>
              <a:rPr lang="en-US" sz="2800" dirty="0"/>
              <a:t>…</a:t>
            </a:r>
          </a:p>
          <a:p>
            <a:pPr algn="ctr">
              <a:spcAft>
                <a:spcPts val="1200"/>
              </a:spcAft>
            </a:pPr>
            <a:r>
              <a:rPr lang="en-US" sz="2800" dirty="0"/>
              <a:t>… which evolved int</a:t>
            </a:r>
            <a:r>
              <a:rPr lang="sl-SI" sz="2800" dirty="0"/>
              <a:t>o:</a:t>
            </a:r>
            <a:endParaRPr lang="en-US" sz="2800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1E48340-D1DC-4FC3-8CEF-CED4EA194FDB}"/>
              </a:ext>
            </a:extLst>
          </p:cNvPr>
          <p:cNvSpPr txBox="1"/>
          <p:nvPr/>
        </p:nvSpPr>
        <p:spPr>
          <a:xfrm>
            <a:off x="163374" y="4033519"/>
            <a:ext cx="2802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l-SI" sz="2800" b="1" dirty="0">
                <a:solidFill>
                  <a:srgbClr val="00B050"/>
                </a:solidFill>
              </a:rPr>
              <a:t>a PHYSICAL PATH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4BE82A0B-7724-4B6A-87CC-AC6897510E05}"/>
              </a:ext>
            </a:extLst>
          </p:cNvPr>
          <p:cNvSpPr txBox="1"/>
          <p:nvPr/>
        </p:nvSpPr>
        <p:spPr>
          <a:xfrm>
            <a:off x="9028451" y="4033519"/>
            <a:ext cx="267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a NETWORK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19C7ACD6-5DF8-4A64-B9EC-3708859AB8C5}"/>
              </a:ext>
            </a:extLst>
          </p:cNvPr>
          <p:cNvSpPr txBox="1"/>
          <p:nvPr/>
        </p:nvSpPr>
        <p:spPr>
          <a:xfrm>
            <a:off x="446117" y="4564530"/>
            <a:ext cx="540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l-SI" sz="2800" b="1" dirty="0" err="1">
                <a:solidFill>
                  <a:srgbClr val="7030A0"/>
                </a:solidFill>
              </a:rPr>
              <a:t>an</a:t>
            </a:r>
            <a:r>
              <a:rPr lang="sl-SI" sz="2800" b="1" dirty="0">
                <a:solidFill>
                  <a:srgbClr val="7030A0"/>
                </a:solidFill>
              </a:rPr>
              <a:t> EDUCATIONAL PROGRAMME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C7AFEB98-3F75-4459-9151-26EE266B4A93}"/>
              </a:ext>
            </a:extLst>
          </p:cNvPr>
          <p:cNvSpPr txBox="1"/>
          <p:nvPr/>
        </p:nvSpPr>
        <p:spPr>
          <a:xfrm>
            <a:off x="6095999" y="4564530"/>
            <a:ext cx="4918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l-SI" sz="2800" b="1" dirty="0">
                <a:solidFill>
                  <a:srgbClr val="FFC000"/>
                </a:solidFill>
              </a:rPr>
              <a:t>a THINK-TANK &amp; </a:t>
            </a:r>
            <a:r>
              <a:rPr lang="sl-SI" sz="2800" b="1" dirty="0" err="1">
                <a:solidFill>
                  <a:srgbClr val="FFC000"/>
                </a:solidFill>
              </a:rPr>
              <a:t>an</a:t>
            </a:r>
            <a:r>
              <a:rPr lang="sl-SI" sz="2800" b="1" dirty="0">
                <a:solidFill>
                  <a:srgbClr val="FFC000"/>
                </a:solidFill>
              </a:rPr>
              <a:t> INCUBATOR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EDDBA886-0234-42E2-94B4-8299BCE62503}"/>
              </a:ext>
            </a:extLst>
          </p:cNvPr>
          <p:cNvSpPr txBox="1"/>
          <p:nvPr/>
        </p:nvSpPr>
        <p:spPr>
          <a:xfrm>
            <a:off x="4453616" y="5049036"/>
            <a:ext cx="2802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l-SI" sz="2800" b="1" dirty="0">
                <a:solidFill>
                  <a:srgbClr val="FF0000"/>
                </a:solidFill>
              </a:rPr>
              <a:t>a MOVEMENT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lika 27">
            <a:extLst>
              <a:ext uri="{FF2B5EF4-FFF2-40B4-BE49-F238E27FC236}">
                <a16:creationId xmlns:a16="http://schemas.microsoft.com/office/drawing/2014/main" id="{6631ACFE-3819-404A-A817-23915C85E9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50" y="4529236"/>
            <a:ext cx="3534639" cy="2358267"/>
          </a:xfrm>
          <a:prstGeom prst="rect">
            <a:avLst/>
          </a:prstGeom>
        </p:spPr>
      </p:pic>
      <p:pic>
        <p:nvPicPr>
          <p:cNvPr id="36" name="Slika 35">
            <a:extLst>
              <a:ext uri="{FF2B5EF4-FFF2-40B4-BE49-F238E27FC236}">
                <a16:creationId xmlns:a16="http://schemas.microsoft.com/office/drawing/2014/main" id="{9C5DCC70-08E6-470E-88E1-EAFD402914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t="15503" r="26668" b="9555"/>
          <a:stretch/>
        </p:blipFill>
        <p:spPr>
          <a:xfrm>
            <a:off x="9310106" y="4437069"/>
            <a:ext cx="2986669" cy="2631409"/>
          </a:xfrm>
          <a:prstGeom prst="rect">
            <a:avLst/>
          </a:prstGeom>
        </p:spPr>
      </p:pic>
      <p:pic>
        <p:nvPicPr>
          <p:cNvPr id="34" name="Slika 33">
            <a:extLst>
              <a:ext uri="{FF2B5EF4-FFF2-40B4-BE49-F238E27FC236}">
                <a16:creationId xmlns:a16="http://schemas.microsoft.com/office/drawing/2014/main" id="{6F7F88DA-8948-41F0-8CBC-16195B018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12" y="1721685"/>
            <a:ext cx="4442347" cy="2963010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524F14CB-5FAC-4B4A-8CE6-76CCFFCD6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77" y="2169000"/>
            <a:ext cx="3869046" cy="2520000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0D052DE3-92C0-482A-B19C-6C33A93E3F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05" y="2026485"/>
            <a:ext cx="3006356" cy="2002764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33A64706-E6E9-4187-B0AB-6F5F7DBAA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457017"/>
            <a:ext cx="12185586" cy="144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195DBD3-9D97-4872-8F14-5A27C92CC9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457017"/>
            <a:ext cx="2884808" cy="432000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B65106CA-64AD-4038-AFB0-B805C5F4CB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3799095"/>
            <a:ext cx="4161481" cy="3077762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ABCEAE02-8AD4-4B62-9BD0-864C88CFB3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75" y="4690858"/>
            <a:ext cx="3246169" cy="2167142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2AB22E98-589C-4970-8172-595787FA13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22" y="-457017"/>
            <a:ext cx="4161477" cy="2785782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ADA090E3-F434-483C-A9A3-614C37F6D8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870" y="-597228"/>
            <a:ext cx="4167280" cy="2775946"/>
          </a:xfrm>
          <a:prstGeom prst="rect">
            <a:avLst/>
          </a:prstGeom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id="{2C1A4C60-DF8E-4195-80F3-39F64193BE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55" y="-568426"/>
            <a:ext cx="2817370" cy="28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3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33A64706-E6E9-4187-B0AB-6F5F7DBAA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457017"/>
            <a:ext cx="12185586" cy="144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DBD5699-31B9-41E2-AEF0-32002CF9A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33" y="5717998"/>
            <a:ext cx="5877918" cy="101720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EC43B3F6-E99B-4A97-8A26-8F86E2788499}"/>
              </a:ext>
            </a:extLst>
          </p:cNvPr>
          <p:cNvSpPr/>
          <p:nvPr/>
        </p:nvSpPr>
        <p:spPr>
          <a:xfrm>
            <a:off x="0" y="1737784"/>
            <a:ext cx="12192000" cy="3881591"/>
          </a:xfrm>
          <a:prstGeom prst="rect">
            <a:avLst/>
          </a:prstGeom>
          <a:solidFill>
            <a:srgbClr val="FFF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6980E1E8-9F3A-4395-A5DF-CB224BD26CF1}"/>
              </a:ext>
            </a:extLst>
          </p:cNvPr>
          <p:cNvSpPr/>
          <p:nvPr/>
        </p:nvSpPr>
        <p:spPr>
          <a:xfrm>
            <a:off x="2887436" y="906554"/>
            <a:ext cx="6417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BeePathNet – how did it start?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24C5F92-451E-4B22-8AE6-83E5648A1786}"/>
              </a:ext>
            </a:extLst>
          </p:cNvPr>
          <p:cNvSpPr txBox="1"/>
          <p:nvPr/>
        </p:nvSpPr>
        <p:spPr>
          <a:xfrm>
            <a:off x="225398" y="1942095"/>
            <a:ext cx="11741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/>
              <a:t>BEE PATH </a:t>
            </a:r>
            <a:r>
              <a:rPr lang="en-US" sz="2800" dirty="0"/>
              <a:t>project was in 2017 named </a:t>
            </a:r>
            <a:r>
              <a:rPr lang="en-US" sz="2800" b="1" dirty="0"/>
              <a:t>„a Good Practice“</a:t>
            </a:r>
            <a:r>
              <a:rPr lang="en-US" sz="2800" dirty="0"/>
              <a:t> by URBACT.  </a:t>
            </a:r>
            <a:endParaRPr lang="en-US" sz="2800" b="1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AEFB55A-0187-47C6-B994-190CFC6CF81E}"/>
              </a:ext>
            </a:extLst>
          </p:cNvPr>
          <p:cNvSpPr txBox="1"/>
          <p:nvPr/>
        </p:nvSpPr>
        <p:spPr>
          <a:xfrm>
            <a:off x="218890" y="2840562"/>
            <a:ext cx="117412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/>
              <a:t>The City of Ljubljana was </a:t>
            </a:r>
            <a:r>
              <a:rPr lang="en-US" sz="2800" b="1" dirty="0"/>
              <a:t>encouraged to start sharing it‘s Good Practice </a:t>
            </a:r>
            <a:r>
              <a:rPr lang="en-US" sz="2800" dirty="0"/>
              <a:t>with other EU Cities.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b="1" dirty="0"/>
              <a:t>BeePathNet partnership </a:t>
            </a:r>
            <a:r>
              <a:rPr lang="en-US" sz="2800" dirty="0"/>
              <a:t>was formed with </a:t>
            </a:r>
            <a:r>
              <a:rPr lang="en-US" sz="2800" b="1" dirty="0"/>
              <a:t>Cesena </a:t>
            </a:r>
            <a:r>
              <a:rPr lang="en-US" sz="2800" dirty="0"/>
              <a:t>(ITA), </a:t>
            </a:r>
            <a:r>
              <a:rPr lang="en-US" sz="2800" b="1" dirty="0"/>
              <a:t>Bydgoszcz </a:t>
            </a:r>
            <a:r>
              <a:rPr lang="en-US" sz="2800" dirty="0"/>
              <a:t>(POL), </a:t>
            </a:r>
            <a:r>
              <a:rPr lang="en-US" sz="2800" u="sng" dirty="0"/>
              <a:t>12</a:t>
            </a:r>
            <a:r>
              <a:rPr lang="en-US" sz="2800" u="sng" baseline="30000" dirty="0"/>
              <a:t>th</a:t>
            </a:r>
            <a:r>
              <a:rPr lang="en-US" sz="2800" u="sng" dirty="0"/>
              <a:t> District of Budapest </a:t>
            </a:r>
            <a:r>
              <a:rPr lang="en-US" sz="2800" dirty="0"/>
              <a:t>(HUN), </a:t>
            </a:r>
            <a:r>
              <a:rPr lang="en-US" sz="2800" u="sng" dirty="0" err="1"/>
              <a:t>Amarante</a:t>
            </a:r>
            <a:r>
              <a:rPr lang="en-US" sz="2800" dirty="0"/>
              <a:t> (POR), </a:t>
            </a:r>
            <a:r>
              <a:rPr lang="en-US" sz="2800" u="sng" dirty="0" err="1"/>
              <a:t>Nea</a:t>
            </a:r>
            <a:r>
              <a:rPr lang="en-US" sz="2800" u="sng" dirty="0"/>
              <a:t> </a:t>
            </a:r>
            <a:r>
              <a:rPr lang="en-US" sz="2800" u="sng" dirty="0" err="1"/>
              <a:t>Propontida</a:t>
            </a:r>
            <a:r>
              <a:rPr lang="en-US" sz="2800" u="sng" dirty="0"/>
              <a:t> </a:t>
            </a:r>
            <a:r>
              <a:rPr lang="en-US" sz="2800" dirty="0"/>
              <a:t>(GRE).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b="1" dirty="0"/>
              <a:t>BeePathNet</a:t>
            </a:r>
            <a:r>
              <a:rPr lang="en-US" sz="2800" dirty="0"/>
              <a:t> project was developed and </a:t>
            </a:r>
            <a:r>
              <a:rPr lang="en-US" sz="2800" b="1" dirty="0"/>
              <a:t>approved by URBACT Programme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030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33A64706-E6E9-4187-B0AB-6F5F7DBAA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457017"/>
            <a:ext cx="12185586" cy="144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DBD5699-31B9-41E2-AEF0-32002CF9A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33" y="5717998"/>
            <a:ext cx="5877918" cy="101720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EC43B3F6-E99B-4A97-8A26-8F86E2788499}"/>
              </a:ext>
            </a:extLst>
          </p:cNvPr>
          <p:cNvSpPr/>
          <p:nvPr/>
        </p:nvSpPr>
        <p:spPr>
          <a:xfrm>
            <a:off x="0" y="1737784"/>
            <a:ext cx="12192000" cy="3881591"/>
          </a:xfrm>
          <a:prstGeom prst="rect">
            <a:avLst/>
          </a:prstGeom>
          <a:solidFill>
            <a:srgbClr val="FFF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6980E1E8-9F3A-4395-A5DF-CB224BD26CF1}"/>
              </a:ext>
            </a:extLst>
          </p:cNvPr>
          <p:cNvSpPr/>
          <p:nvPr/>
        </p:nvSpPr>
        <p:spPr>
          <a:xfrm>
            <a:off x="1540922" y="906554"/>
            <a:ext cx="9110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BeePathNet – what do we want to acheive?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24C5F92-451E-4B22-8AE6-83E5648A1786}"/>
              </a:ext>
            </a:extLst>
          </p:cNvPr>
          <p:cNvSpPr txBox="1"/>
          <p:nvPr/>
        </p:nvSpPr>
        <p:spPr>
          <a:xfrm>
            <a:off x="225398" y="1919043"/>
            <a:ext cx="1174120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To promote importance of bees for biodiversity and food-security.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To spark the enthusiasm in all of you about urban bee-keeping</a:t>
            </a:r>
            <a:r>
              <a:rPr lang="en-US" sz="2800" b="1" dirty="0"/>
              <a:t>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To form an international network of bee friendly cities and citizens.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To transfer most suitable elements of BEE PATH Good Practice to your city.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To raise </a:t>
            </a:r>
            <a:r>
              <a:rPr lang="en-US" sz="2800" dirty="0" err="1"/>
              <a:t>awarenes</a:t>
            </a:r>
            <a:r>
              <a:rPr lang="en-US" sz="2800" dirty="0"/>
              <a:t> and attract key stakeholders and target groups.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To establish urban bee-keeping as an integral component of urban lifestyle.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915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33A64706-E6E9-4187-B0AB-6F5F7DBAA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457017"/>
            <a:ext cx="12185586" cy="144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DBD5699-31B9-41E2-AEF0-32002CF9A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33" y="5717998"/>
            <a:ext cx="5877918" cy="101720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EC43B3F6-E99B-4A97-8A26-8F86E2788499}"/>
              </a:ext>
            </a:extLst>
          </p:cNvPr>
          <p:cNvSpPr/>
          <p:nvPr/>
        </p:nvSpPr>
        <p:spPr>
          <a:xfrm>
            <a:off x="0" y="1737784"/>
            <a:ext cx="12192000" cy="3881591"/>
          </a:xfrm>
          <a:prstGeom prst="rect">
            <a:avLst/>
          </a:prstGeom>
          <a:solidFill>
            <a:srgbClr val="FFF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6980E1E8-9F3A-4395-A5DF-CB224BD26CF1}"/>
              </a:ext>
            </a:extLst>
          </p:cNvPr>
          <p:cNvSpPr/>
          <p:nvPr/>
        </p:nvSpPr>
        <p:spPr>
          <a:xfrm>
            <a:off x="1557912" y="991078"/>
            <a:ext cx="9076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BeePathNet – what is the City Visit about?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24C5F92-451E-4B22-8AE6-83E5648A1786}"/>
              </a:ext>
            </a:extLst>
          </p:cNvPr>
          <p:cNvSpPr txBox="1"/>
          <p:nvPr/>
        </p:nvSpPr>
        <p:spPr>
          <a:xfrm>
            <a:off x="225398" y="1919043"/>
            <a:ext cx="1174120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Presenting and explaining the BEE PATH Good Practice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Getting to know all important stakeholders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Understanding bee-keeping situation and potentials in your City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Sharing experience of the City of Ljubljana in urban bee-keeping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Identifying potentials for transfer of BEE PATH Good Practice to your City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Defining next steps in BeePathNet project development</a:t>
            </a:r>
          </a:p>
        </p:txBody>
      </p:sp>
    </p:spTree>
    <p:extLst>
      <p:ext uri="{BB962C8B-B14F-4D97-AF65-F5344CB8AC3E}">
        <p14:creationId xmlns:p14="http://schemas.microsoft.com/office/powerpoint/2010/main" val="28487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298</Words>
  <Application>Microsoft Office PowerPoint</Application>
  <PresentationFormat>Širokozaslonsko</PresentationFormat>
  <Paragraphs>37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Luka Sešel</dc:creator>
  <cp:lastModifiedBy>Klemen Strmsnik</cp:lastModifiedBy>
  <cp:revision>75</cp:revision>
  <dcterms:created xsi:type="dcterms:W3CDTF">2018-05-02T08:33:56Z</dcterms:created>
  <dcterms:modified xsi:type="dcterms:W3CDTF">2018-06-15T06:56:28Z</dcterms:modified>
</cp:coreProperties>
</file>