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1" r:id="rId3"/>
    <p:sldId id="274" r:id="rId4"/>
    <p:sldId id="284" r:id="rId5"/>
    <p:sldId id="260" r:id="rId6"/>
    <p:sldId id="261" r:id="rId7"/>
    <p:sldId id="262" r:id="rId8"/>
    <p:sldId id="269" r:id="rId9"/>
    <p:sldId id="287" r:id="rId10"/>
    <p:sldId id="276" r:id="rId11"/>
    <p:sldId id="279" r:id="rId12"/>
    <p:sldId id="266" r:id="rId13"/>
    <p:sldId id="288" r:id="rId14"/>
    <p:sldId id="278" r:id="rId15"/>
    <p:sldId id="264" r:id="rId16"/>
    <p:sldId id="286" r:id="rId17"/>
    <p:sldId id="270" r:id="rId18"/>
    <p:sldId id="283" r:id="rId19"/>
    <p:sldId id="292" r:id="rId20"/>
    <p:sldId id="282" r:id="rId21"/>
    <p:sldId id="281" r:id="rId22"/>
    <p:sldId id="289" r:id="rId23"/>
    <p:sldId id="293" r:id="rId24"/>
    <p:sldId id="25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B32"/>
    <a:srgbClr val="63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54" autoAdjust="0"/>
  </p:normalViewPr>
  <p:slideViewPr>
    <p:cSldViewPr snapToGrid="0" snapToObjects="1">
      <p:cViewPr varScale="1">
        <p:scale>
          <a:sx n="103" d="100"/>
          <a:sy n="103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5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3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5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8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6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1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9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3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889A3-2835-F44A-9E71-F5271DCD5B6F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6F7BF-7BC4-8149-92A1-9587CAA3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5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4399"/>
            <a:ext cx="9144000" cy="4445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539" y="2105700"/>
            <a:ext cx="7251700" cy="178978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pl-PL" sz="3600" b="1" baseline="300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pl-PL" sz="3600" b="1" baseline="300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pl-PL" sz="3600" b="1" baseline="30000" dirty="0" smtClean="0">
                <a:solidFill>
                  <a:srgbClr val="FFFFFF"/>
                </a:solidFill>
              </a:rPr>
              <a:t>Pszczoły w mieście – zasady ochrony pszczół w mieście, praktyka na przykładach ze Słowenii </a:t>
            </a:r>
            <a:br>
              <a:rPr lang="pl-PL" sz="3600" b="1" baseline="30000" dirty="0" smtClean="0">
                <a:solidFill>
                  <a:srgbClr val="FFFFFF"/>
                </a:solidFill>
              </a:rPr>
            </a:br>
            <a:endParaRPr lang="pl-PL" sz="3600" b="1" baseline="300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pl-PL" sz="3600" b="1" baseline="300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pl-PL" sz="3600" b="1" baseline="30000" smtClean="0">
                <a:solidFill>
                  <a:srgbClr val="FFFFFF"/>
                </a:solidFill>
              </a:rPr>
              <a:t>27 czerwca 2019 </a:t>
            </a:r>
            <a:r>
              <a:rPr lang="pl-PL" sz="3600" b="1" baseline="30000" dirty="0" smtClean="0">
                <a:solidFill>
                  <a:srgbClr val="FFFFFF"/>
                </a:solidFill>
              </a:rPr>
              <a:t>r.  </a:t>
            </a:r>
          </a:p>
          <a:p>
            <a:pPr>
              <a:lnSpc>
                <a:spcPct val="80000"/>
              </a:lnSpc>
            </a:pPr>
            <a:endParaRPr lang="pl-PL" sz="3600" b="1" baseline="300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pl-PL" sz="3600" b="1" baseline="30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1" y="227974"/>
            <a:ext cx="4051300" cy="151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17600" y="4504175"/>
            <a:ext cx="6690877" cy="1621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sl-SI" sz="2800" b="1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50" y="6184899"/>
            <a:ext cx="5981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6" y="592629"/>
            <a:ext cx="60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Park Tivoli – pasieka</a:t>
            </a:r>
            <a:endParaRPr lang="pl-PL" b="1" dirty="0">
              <a:solidFill>
                <a:srgbClr val="E97B32"/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29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6" y="592629"/>
            <a:ext cx="60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Uniwersytecki Ogród Botaniczny w Lublanie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018"/>
            <a:ext cx="5506459" cy="30931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7" y="4505152"/>
            <a:ext cx="4022482" cy="22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6" y="592629"/>
            <a:ext cx="60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Turystyka, edukacja, tradycja, historia …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001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6" y="592629"/>
            <a:ext cx="60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Turystyka, edukacja, tradycja, historia …</a:t>
            </a: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Muzeum etnograficzne w Lublanie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960"/>
            <a:ext cx="5128454" cy="288079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4000587"/>
            <a:ext cx="4949226" cy="27801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55" y="2332653"/>
            <a:ext cx="4734005" cy="26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139483" y="485775"/>
            <a:ext cx="604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Handel, promocja produktów lokalnych</a:t>
            </a: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Desery…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6099"/>
            <a:ext cx="4667561" cy="26219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54" y="1271099"/>
            <a:ext cx="4476440" cy="33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69145" y="597877"/>
            <a:ext cx="634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Przestrzeń publiczna …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7138"/>
            <a:ext cx="4290647" cy="57208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52" y="1109003"/>
            <a:ext cx="4311748" cy="57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69145" y="597877"/>
            <a:ext cx="634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Przestrzeń publiczna …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208"/>
            <a:ext cx="3309024" cy="589079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21" y="873902"/>
            <a:ext cx="3656482" cy="58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 </a:t>
            </a:r>
            <a:endParaRPr lang="pl-PL" b="1" dirty="0">
              <a:solidFill>
                <a:srgbClr val="E97B32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7078" y="1144988"/>
            <a:ext cx="7418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b="1" dirty="0" smtClean="0">
                <a:solidFill>
                  <a:srgbClr val="E97B32"/>
                </a:solidFill>
              </a:rPr>
              <a:t>Wprowadzanie do przestrzeni miejskiej nasadzeń roślin miododajnych.</a:t>
            </a:r>
          </a:p>
          <a:p>
            <a:pPr marL="342900" indent="-342900">
              <a:buAutoNum type="arabicPeriod"/>
            </a:pPr>
            <a:r>
              <a:rPr lang="pl-PL" b="1" dirty="0" smtClean="0">
                <a:solidFill>
                  <a:srgbClr val="E97B32"/>
                </a:solidFill>
              </a:rPr>
              <a:t>Budowa siedlisk dla zapylaczy, szczególnie pszczół samotnic.  </a:t>
            </a:r>
          </a:p>
          <a:p>
            <a:pPr marL="342900" indent="-342900">
              <a:buAutoNum type="arabicPeriod"/>
            </a:pPr>
            <a:r>
              <a:rPr lang="pl-PL" b="1" dirty="0" smtClean="0">
                <a:solidFill>
                  <a:srgbClr val="E97B32"/>
                </a:solidFill>
              </a:rPr>
              <a:t>Edukacja ekologiczna prowadzona głównie przez Ogród Botaniczny Uniwersytetu Kazimierza Wielskiego w Bydgoszczy, Leśny Park Kultury </a:t>
            </a:r>
            <a:br>
              <a:rPr lang="pl-PL" b="1" dirty="0" smtClean="0">
                <a:solidFill>
                  <a:srgbClr val="E97B32"/>
                </a:solidFill>
              </a:rPr>
            </a:br>
            <a:r>
              <a:rPr lang="pl-PL" b="1" dirty="0" smtClean="0">
                <a:solidFill>
                  <a:srgbClr val="E97B32"/>
                </a:solidFill>
              </a:rPr>
              <a:t>i Wypoczynku „</a:t>
            </a:r>
            <a:r>
              <a:rPr lang="pl-PL" b="1" dirty="0" err="1" smtClean="0">
                <a:solidFill>
                  <a:srgbClr val="E97B32"/>
                </a:solidFill>
              </a:rPr>
              <a:t>Myślęcinek</a:t>
            </a:r>
            <a:r>
              <a:rPr lang="pl-PL" b="1" dirty="0" smtClean="0">
                <a:solidFill>
                  <a:srgbClr val="E97B32"/>
                </a:solidFill>
              </a:rPr>
              <a:t>” Sp. z  o. o.  oraz Wyższą Szkołę Gospodarki.</a:t>
            </a:r>
          </a:p>
          <a:p>
            <a:pPr marL="342900" indent="-342900">
              <a:buAutoNum type="arabicPeriod"/>
            </a:pPr>
            <a:r>
              <a:rPr lang="pl-PL" b="1" dirty="0" smtClean="0">
                <a:solidFill>
                  <a:srgbClr val="E97B32"/>
                </a:solidFill>
              </a:rPr>
              <a:t>Działania edukacyjne wybranych placówek dydaktycznych.</a:t>
            </a:r>
          </a:p>
          <a:p>
            <a:pPr marL="342900" indent="-342900">
              <a:buAutoNum type="arabicPeriod"/>
            </a:pPr>
            <a:r>
              <a:rPr lang="pl-PL" b="1" dirty="0" smtClean="0">
                <a:solidFill>
                  <a:srgbClr val="E97B32"/>
                </a:solidFill>
              </a:rPr>
              <a:t>Bee </a:t>
            </a:r>
            <a:r>
              <a:rPr lang="pl-PL" b="1" dirty="0" err="1" smtClean="0">
                <a:solidFill>
                  <a:srgbClr val="E97B32"/>
                </a:solidFill>
              </a:rPr>
              <a:t>watching</a:t>
            </a:r>
            <a:r>
              <a:rPr lang="pl-PL" b="1" dirty="0" smtClean="0">
                <a:solidFill>
                  <a:srgbClr val="E97B32"/>
                </a:solidFill>
              </a:rPr>
              <a:t>.    </a:t>
            </a:r>
          </a:p>
          <a:p>
            <a:pPr marL="342900" indent="-342900">
              <a:buAutoNum type="arabicPeriod"/>
            </a:pPr>
            <a:r>
              <a:rPr lang="pl-PL" b="1" dirty="0" err="1" smtClean="0">
                <a:solidFill>
                  <a:srgbClr val="E97B32"/>
                </a:solidFill>
              </a:rPr>
              <a:t>BeePathNet</a:t>
            </a:r>
            <a:r>
              <a:rPr lang="pl-PL" b="1" dirty="0" smtClean="0">
                <a:solidFill>
                  <a:srgbClr val="E97B32"/>
                </a:solidFill>
              </a:rPr>
              <a:t>.</a:t>
            </a:r>
            <a:endParaRPr lang="pl-PL" b="1" dirty="0">
              <a:solidFill>
                <a:srgbClr val="E97B32"/>
              </a:solidFill>
            </a:endParaRPr>
          </a:p>
        </p:txBody>
      </p:sp>
      <p:pic>
        <p:nvPicPr>
          <p:cNvPr id="3074" name="Picture 2" descr="H:\be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40" y="3194362"/>
            <a:ext cx="4957460" cy="37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0" y="5941854"/>
            <a:ext cx="388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E97B32"/>
                </a:solidFill>
              </a:rPr>
              <a:t>Ogród Botaniczny UKW</a:t>
            </a:r>
          </a:p>
          <a:p>
            <a:pPr algn="r"/>
            <a:r>
              <a:rPr lang="pl-PL" b="1" dirty="0" smtClean="0">
                <a:solidFill>
                  <a:srgbClr val="E97B32"/>
                </a:solidFill>
              </a:rPr>
              <a:t>Murarki</a:t>
            </a:r>
          </a:p>
          <a:p>
            <a:pPr algn="r"/>
            <a:r>
              <a:rPr lang="pl-PL" b="1" dirty="0" smtClean="0">
                <a:solidFill>
                  <a:srgbClr val="E97B32"/>
                </a:solidFill>
              </a:rPr>
              <a:t>Fot. M. Wójcik – Musiał 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80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dirty="0" smtClean="0">
                <a:solidFill>
                  <a:srgbClr val="E97B32"/>
                </a:solidFill>
              </a:rPr>
              <a:t>Pasieki na terenie Bydgoszczy </a:t>
            </a:r>
            <a:endParaRPr lang="pl-PL" dirty="0">
              <a:solidFill>
                <a:srgbClr val="E97B32"/>
              </a:solidFill>
            </a:endParaRPr>
          </a:p>
        </p:txBody>
      </p:sp>
      <p:pic>
        <p:nvPicPr>
          <p:cNvPr id="1026" name="Picture 2" descr="H:\Pasieka na budynku WSG w Bydgoszc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80" y="3775549"/>
            <a:ext cx="4635720" cy="30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2078" y="5752042"/>
            <a:ext cx="4508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Pierwsza pasieka na dachu w Bydgoszczy – </a:t>
            </a:r>
            <a:r>
              <a:rPr lang="pl-PL" b="1" dirty="0" err="1" smtClean="0">
                <a:solidFill>
                  <a:srgbClr val="E97B32"/>
                </a:solidFill>
              </a:rPr>
              <a:t>Pszczelarium</a:t>
            </a:r>
            <a:r>
              <a:rPr lang="pl-PL" b="1" dirty="0" smtClean="0">
                <a:solidFill>
                  <a:srgbClr val="E97B32"/>
                </a:solidFill>
              </a:rPr>
              <a:t> Wyższej Szkoły Gospodarki </a:t>
            </a:r>
            <a:br>
              <a:rPr lang="pl-PL" b="1" dirty="0" smtClean="0">
                <a:solidFill>
                  <a:srgbClr val="E97B32"/>
                </a:solidFill>
              </a:rPr>
            </a:br>
            <a:r>
              <a:rPr lang="pl-PL" b="1" dirty="0" smtClean="0">
                <a:solidFill>
                  <a:srgbClr val="E97B32"/>
                </a:solidFill>
              </a:rPr>
              <a:t>w Bydgoszczy </a:t>
            </a:r>
            <a:endParaRPr lang="pl-PL" b="1" dirty="0">
              <a:solidFill>
                <a:srgbClr val="E97B32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2090"/>
            <a:ext cx="4508280" cy="338121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560366" y="1138335"/>
            <a:ext cx="426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Pasieka w Ogrodzie botanicznym UKW – pierwsza pasieka o charakterze edukacyjnym.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65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dirty="0" smtClean="0">
                <a:solidFill>
                  <a:srgbClr val="E97B32"/>
                </a:solidFill>
              </a:rPr>
              <a:t>Pasieki na terenie Bydgoszczy </a:t>
            </a:r>
            <a:endParaRPr lang="pl-PL" dirty="0">
              <a:solidFill>
                <a:srgbClr val="E97B32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" y="4013000"/>
            <a:ext cx="5071471" cy="283246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210050" y="4114800"/>
            <a:ext cx="373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Pasieka na terenie RDO „Zalesie”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159947"/>
            <a:ext cx="5071471" cy="2853053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5071470" y="1100989"/>
            <a:ext cx="401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Pasieka w Ogrodzie botanicznym na terenie LPKiW „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Myślęcinek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 sp. z o. o. 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b="1" dirty="0" err="1" smtClean="0">
                <a:solidFill>
                  <a:srgbClr val="E97B32"/>
                </a:solidFill>
              </a:rPr>
              <a:t>BeePathNet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166323" y="1172949"/>
            <a:ext cx="63212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Dnia 4 kwietnia 2018 r. Bydgoszcz przystąpiła do realizacji projektu </a:t>
            </a:r>
            <a:br>
              <a:rPr lang="pl-PL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akronimie:</a:t>
            </a:r>
          </a:p>
          <a:p>
            <a:pPr algn="ctr">
              <a:buNone/>
            </a:pP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BeePathNet</a:t>
            </a:r>
          </a:p>
          <a:p>
            <a:pPr algn="ctr">
              <a:buNone/>
            </a:pPr>
            <a:endParaRPr lang="sl-SI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sl-SI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„Budowanie i łączenie miast świadomych roli pszczół w Europie”</a:t>
            </a:r>
          </a:p>
          <a:p>
            <a:pPr algn="ctr">
              <a:buNone/>
            </a:pPr>
            <a:r>
              <a:rPr lang="sl-SI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(Building and Connecting Urban Bee-aware Cities in Europe)</a:t>
            </a:r>
          </a:p>
          <a:p>
            <a:pPr algn="ctr">
              <a:buNone/>
            </a:pPr>
            <a:endParaRPr lang="sl-SI" sz="16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 Projektu realizowany poprzez wymianę doświadczeń: </a:t>
            </a:r>
            <a:endParaRPr lang="sl-SI" sz="16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popularyzację </a:t>
            </a: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rozwój pszczelarstwa w warunkach </a:t>
            </a:r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miejskich,</a:t>
            </a:r>
          </a:p>
          <a:p>
            <a:pPr marL="285750" indent="-285750" algn="just">
              <a:buFontTx/>
              <a:buChar char="-"/>
            </a:pPr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poprawę </a:t>
            </a: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warunków bytowania owadów zapylających. </a:t>
            </a:r>
          </a:p>
          <a:p>
            <a:pPr algn="just"/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realizowany jest w ramach Programu URBACT III.</a:t>
            </a:r>
          </a:p>
          <a:p>
            <a:pPr algn="just"/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Konsorcjum projektowe oprócz Bydgoszczy złożone jest z:</a:t>
            </a:r>
          </a:p>
          <a:p>
            <a:pPr lvl="1" algn="just"/>
            <a:endParaRPr lang="sl-SI" sz="16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Lublany </a:t>
            </a: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(Słowenia) - Lidera Projektu,</a:t>
            </a:r>
          </a:p>
          <a:p>
            <a:pPr lvl="1" algn="just"/>
            <a:endParaRPr lang="sl-SI" sz="16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Partnerów Projektu: Ceseny </a:t>
            </a:r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(Włochy), Budapesztu (Węgry), Amarante (Portugalia), Nea Propontida (Grecja</a:t>
            </a:r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 algn="just"/>
            <a:endParaRPr lang="sl-SI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Spotkania w Bydgoszczy, Lublanie i Cesenie, gdzie przekazywano dobre praktyki tych miast w zakresie propoagowania pszczelarstwa w </a:t>
            </a:r>
            <a:r>
              <a:rPr lang="sl-SI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mieście.</a:t>
            </a:r>
            <a:endParaRPr lang="pl-PL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 </a:t>
            </a:r>
            <a:endParaRPr lang="pl-PL" b="1" dirty="0">
              <a:solidFill>
                <a:srgbClr val="E97B32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2274235"/>
            <a:ext cx="2640485" cy="433086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8842" y="2359263"/>
            <a:ext cx="2827161" cy="432048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68156" y="1082662"/>
            <a:ext cx="7638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Na terenie Bydgoszczy funkcjonuje  11 domków małych, wiszących i 7 domków stojących dla dzikich owadów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zapylających.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b="1" dirty="0" smtClean="0">
                <a:solidFill>
                  <a:srgbClr val="E97B32"/>
                </a:solidFill>
              </a:rPr>
              <a:t>Schronienia dla dzikich zapylaczy</a:t>
            </a: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2050" name="Picture 2" descr="H:\gniazda nurogęsi 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2797"/>
            <a:ext cx="3560640" cy="53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685735" y="14779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Pierwsze hotele dla dzikich owadów zapylających (4 szt.) na terenach komunalnych w Bydgoszczy pojawiły się w 2014 r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w związku z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inicjatywą </a:t>
            </a:r>
            <a:r>
              <a:rPr lang="pl-PL" dirty="0" err="1">
                <a:solidFill>
                  <a:schemeClr val="accent6">
                    <a:lumMod val="75000"/>
                  </a:schemeClr>
                </a:solidFill>
              </a:rPr>
              <a:t>Greenpeace’u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, jako efekt akcji „Adoptuj Pszczołę”. </a:t>
            </a:r>
          </a:p>
        </p:txBody>
      </p:sp>
    </p:spTree>
    <p:extLst>
      <p:ext uri="{BB962C8B-B14F-4D97-AF65-F5344CB8AC3E}">
        <p14:creationId xmlns:p14="http://schemas.microsoft.com/office/powerpoint/2010/main" val="13765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58825" y="984738"/>
            <a:ext cx="74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b="1" dirty="0" smtClean="0">
                <a:solidFill>
                  <a:srgbClr val="E97B32"/>
                </a:solidFill>
              </a:rPr>
              <a:t>Nasadzenia roślin przyjaznych zapylaczom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2095821"/>
            <a:ext cx="5977658" cy="4082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59" y="2095821"/>
            <a:ext cx="3166342" cy="47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29085" y="3657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Ochrona pszczół w Bydgoszczy</a:t>
            </a:r>
          </a:p>
          <a:p>
            <a:r>
              <a:rPr lang="pl-PL" b="1" dirty="0" smtClean="0">
                <a:solidFill>
                  <a:srgbClr val="E97B32"/>
                </a:solidFill>
              </a:rPr>
              <a:t>Edukacja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395"/>
            <a:ext cx="4124131" cy="309309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9" y="3764902"/>
            <a:ext cx="4124131" cy="30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925" y="5681308"/>
            <a:ext cx="6701031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2800" baseline="30000" dirty="0" smtClean="0">
                <a:solidFill>
                  <a:schemeClr val="accent6">
                    <a:lumMod val="75000"/>
                  </a:schemeClr>
                </a:solidFill>
              </a:rPr>
              <a:t>Kontakt: Urząd Miasta Bydgoszczy Wydział Gospodarki Komunalnej </a:t>
            </a:r>
          </a:p>
          <a:p>
            <a:pPr>
              <a:lnSpc>
                <a:spcPct val="110000"/>
              </a:lnSpc>
            </a:pPr>
            <a:r>
              <a:rPr lang="pl-PL" sz="2800" baseline="30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l-PL" sz="2800" baseline="30000" dirty="0" smtClean="0">
                <a:solidFill>
                  <a:schemeClr val="accent6">
                    <a:lumMod val="75000"/>
                  </a:schemeClr>
                </a:solidFill>
              </a:rPr>
              <a:t>	ul. Jezuicka 4a, 85-102 Bydgoszcz </a:t>
            </a:r>
          </a:p>
          <a:p>
            <a:pPr>
              <a:lnSpc>
                <a:spcPct val="110000"/>
              </a:lnSpc>
            </a:pPr>
            <a:r>
              <a:rPr lang="pl-PL" sz="2800" baseline="30000" dirty="0" smtClean="0">
                <a:solidFill>
                  <a:schemeClr val="accent6">
                    <a:lumMod val="75000"/>
                  </a:schemeClr>
                </a:solidFill>
              </a:rPr>
              <a:t>E-mail: j.olszewska@um.bydgoszcz.pl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2300" y="4406927"/>
            <a:ext cx="4300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baseline="30000" dirty="0" smtClean="0">
                <a:solidFill>
                  <a:srgbClr val="E97B32"/>
                </a:solidFill>
              </a:rPr>
              <a:t>Dziękuję za uwagę! </a:t>
            </a:r>
          </a:p>
          <a:p>
            <a:endParaRPr lang="pl-PL" sz="3200" b="1" baseline="30000" dirty="0" smtClean="0">
              <a:solidFill>
                <a:srgbClr val="E97B32"/>
              </a:solidFill>
            </a:endParaRPr>
          </a:p>
          <a:p>
            <a:r>
              <a:rPr lang="pl-PL" sz="3200" b="1" baseline="30000" dirty="0" smtClean="0">
                <a:solidFill>
                  <a:srgbClr val="E97B32"/>
                </a:solidFill>
              </a:rPr>
              <a:t>Justyna Olszewska </a:t>
            </a:r>
            <a:endParaRPr lang="tr-TR" sz="3200" b="1" baseline="30000" dirty="0">
              <a:solidFill>
                <a:srgbClr val="E97B32"/>
              </a:solidFill>
            </a:endParaRPr>
          </a:p>
        </p:txBody>
      </p:sp>
      <p:pic>
        <p:nvPicPr>
          <p:cNvPr id="6" name="Symbol zastępczy zawartości 5" descr="DSCF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70490"/>
            <a:ext cx="6151540" cy="461365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6151540" y="1119673"/>
            <a:ext cx="181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33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32734" y="975872"/>
            <a:ext cx="4743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E97B32"/>
                </a:solidFill>
              </a:rPr>
              <a:t>Pszczelarstwo w Słoweni ma wielowiekową tradycję.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Jest dobrem narodowym.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Częścią sztuki. 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Elementem edukacji.    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Wpływa pozytywnie na wizerunek.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Stało sie tematem turystyki zorganizowanej.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Jest propagowane i wskazywane jako dobro ogólne.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Pojawia się w przestrzeni publicznej. 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Miód i potrawy powstłe na jego bazie są atrakcją kulinarną.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Jednym z symboli Lublany jest pszczoła. </a:t>
            </a:r>
          </a:p>
          <a:p>
            <a:r>
              <a:rPr lang="sl-SI" b="1" dirty="0" smtClean="0">
                <a:solidFill>
                  <a:srgbClr val="E97B32"/>
                </a:solidFill>
              </a:rPr>
              <a:t>Atrakcją Lublany jest Pszczela ścieżka.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2" y="3251701"/>
            <a:ext cx="2740218" cy="365362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697904" y="5497111"/>
            <a:ext cx="251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Wejście do Muzeum Narodowego w Lublanie zdobi wizerunek pszczoły.</a:t>
            </a:r>
            <a:endParaRPr lang="pl-PL" b="1" dirty="0">
              <a:solidFill>
                <a:srgbClr val="E97B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83212" y="485775"/>
            <a:ext cx="592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33879" y="1035698"/>
            <a:ext cx="7234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Ochrona pszczół w Słowenii polega nie tylko na tworzeniu warunków siedliskowych, ale na włączeniu pszczół miodnych </a:t>
            </a:r>
            <a:b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i dzikich zapylaczy w różne aspekty życia ludzi. </a:t>
            </a:r>
          </a:p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Obecność pszczół w życiu codziennym powoduje, że stają się one czymś nieodzownym, zwyczajnym, rzeczywistością, o którą trzeba dbać.  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795"/>
            <a:ext cx="6829288" cy="383620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7012745" y="5632015"/>
            <a:ext cx="2006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E97B32"/>
                </a:solidFill>
              </a:rPr>
              <a:t>Lublana </a:t>
            </a:r>
          </a:p>
          <a:p>
            <a:r>
              <a:rPr lang="pl-PL" b="1" dirty="0" smtClean="0">
                <a:solidFill>
                  <a:srgbClr val="E97B32"/>
                </a:solidFill>
              </a:rPr>
              <a:t>Park </a:t>
            </a:r>
            <a:r>
              <a:rPr lang="pl-PL" b="1" dirty="0">
                <a:solidFill>
                  <a:srgbClr val="E97B32"/>
                </a:solidFill>
              </a:rPr>
              <a:t>Tivoli </a:t>
            </a:r>
            <a:r>
              <a:rPr lang="pl-PL" b="1" dirty="0" smtClean="0">
                <a:solidFill>
                  <a:srgbClr val="E97B32"/>
                </a:solidFill>
              </a:rPr>
              <a:t>- dom </a:t>
            </a:r>
            <a:br>
              <a:rPr lang="pl-PL" b="1" dirty="0" smtClean="0">
                <a:solidFill>
                  <a:srgbClr val="E97B32"/>
                </a:solidFill>
              </a:rPr>
            </a:br>
            <a:r>
              <a:rPr lang="pl-PL" b="1" dirty="0" smtClean="0">
                <a:solidFill>
                  <a:srgbClr val="E97B32"/>
                </a:solidFill>
              </a:rPr>
              <a:t>dla dzikich zapylaczy </a:t>
            </a:r>
            <a:endParaRPr lang="pl-PL" b="1" dirty="0">
              <a:solidFill>
                <a:srgbClr val="E97B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4726" y="626012"/>
            <a:ext cx="714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Działania na rzecz pszczół na rzecz pszczół wpływają pozytywnie </a:t>
            </a:r>
            <a:b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na wizerunek firm.  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974725" y="1549342"/>
            <a:ext cx="621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SKB Bank 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w Lublanie (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</a:rPr>
              <a:t>Société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</a:rPr>
              <a:t>Générale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40" y="2166425"/>
            <a:ext cx="4671329" cy="350349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53173" y="5880295"/>
            <a:ext cx="72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SKB – z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naravo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v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mestu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. / SKB – z naturą w mieście.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758824" y="794259"/>
            <a:ext cx="4392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SKB Bank w Lublanie (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</a:rPr>
              <a:t>Société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</a:rPr>
              <a:t>Générale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" y="1163591"/>
            <a:ext cx="6870404" cy="51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48043" y="680817"/>
            <a:ext cx="613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Operator telefonii komórkowej (A1)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4" y="1050149"/>
            <a:ext cx="4383845" cy="5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7" y="337625"/>
            <a:ext cx="586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Hotel Park 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6" y="1688841"/>
            <a:ext cx="6278784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03" y="287117"/>
            <a:ext cx="14224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31775"/>
            <a:ext cx="431800" cy="50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055077" y="337625"/>
            <a:ext cx="586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Dzielnica „biurowo - handlowa”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1593686"/>
            <a:ext cx="5636212" cy="316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435</Words>
  <Application>Microsoft Office PowerPoint</Application>
  <PresentationFormat>Pokaz na ekranie (4:3)</PresentationFormat>
  <Paragraphs>103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Bożena Napierała</dc:creator>
  <cp:lastModifiedBy>Justyna Olszewska</cp:lastModifiedBy>
  <cp:revision>70</cp:revision>
  <dcterms:created xsi:type="dcterms:W3CDTF">2018-06-21T17:13:07Z</dcterms:created>
  <dcterms:modified xsi:type="dcterms:W3CDTF">2019-07-04T06:52:18Z</dcterms:modified>
</cp:coreProperties>
</file>