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301" r:id="rId5"/>
    <p:sldId id="259" r:id="rId6"/>
    <p:sldId id="302" r:id="rId7"/>
    <p:sldId id="297" r:id="rId8"/>
    <p:sldId id="303" r:id="rId9"/>
    <p:sldId id="260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zysztof Imiołczyk" initials="KI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936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/>
              <a:t>POWIERZCHNIA WYSTAWIENNICZA (</a:t>
            </a:r>
            <a:r>
              <a:rPr lang="en-US" sz="1200" baseline="0" dirty="0"/>
              <a:t>m</a:t>
            </a:r>
            <a:r>
              <a:rPr lang="en-US" sz="1200" baseline="30000" dirty="0"/>
              <a:t>2</a:t>
            </a:r>
            <a:r>
              <a:rPr lang="en-US" sz="1200" baseline="0" dirty="0"/>
              <a:t>)</a:t>
            </a:r>
            <a:endParaRPr lang="pl-PL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spc="15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POWIERZCHNIA WYSTAWIENNICZA (m2)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Arkusz1!$A$2:$A$5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Arkusz1!$B$2:$B$5</c:f>
              <c:numCache>
                <c:formatCode>General</c:formatCode>
                <c:ptCount val="4"/>
                <c:pt idx="0">
                  <c:v>1856</c:v>
                </c:pt>
                <c:pt idx="1">
                  <c:v>2609</c:v>
                </c:pt>
                <c:pt idx="2">
                  <c:v>2590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01-4E51-87CD-E52F0FB33DE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426972208"/>
        <c:axId val="428977552"/>
      </c:barChart>
      <c:catAx>
        <c:axId val="426972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28977552"/>
        <c:crosses val="autoZero"/>
        <c:auto val="1"/>
        <c:lblAlgn val="ctr"/>
        <c:lblOffset val="100"/>
        <c:noMultiLvlLbl val="0"/>
      </c:catAx>
      <c:valAx>
        <c:axId val="428977552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26972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200" b="1" i="0" u="none" strike="noStrike" kern="1200" cap="all" spc="150" baseline="0" dirty="0">
                <a:solidFill>
                  <a:prstClr val="black">
                    <a:lumMod val="50000"/>
                    <a:lumOff val="50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u="none" strike="noStrike" kern="1200" cap="all" spc="150" baseline="0" dirty="0">
                <a:solidFill>
                  <a:prstClr val="black">
                    <a:lumMod val="50000"/>
                    <a:lumOff val="50000"/>
                  </a:prstClr>
                </a:solidFill>
                <a:latin typeface="+mn-lt"/>
                <a:ea typeface="+mn-ea"/>
                <a:cs typeface="+mn-cs"/>
              </a:rPr>
              <a:t>LICZBA WYSTAWCÓW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200" b="1" i="0" u="none" strike="noStrike" kern="1200" cap="all" spc="150" baseline="0" dirty="0">
              <a:solidFill>
                <a:prstClr val="black">
                  <a:lumMod val="50000"/>
                  <a:lumOff val="50000"/>
                </a:prst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Arkusz1!$A$2:$A$4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Arkusz1!$B$2:$B$4</c:f>
              <c:numCache>
                <c:formatCode>General</c:formatCode>
                <c:ptCount val="3"/>
                <c:pt idx="0">
                  <c:v>255</c:v>
                </c:pt>
                <c:pt idx="1">
                  <c:v>269</c:v>
                </c:pt>
                <c:pt idx="2">
                  <c:v>360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48-4EB8-876E-5AD72BD95CC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24737088"/>
        <c:axId val="424731840"/>
      </c:barChart>
      <c:catAx>
        <c:axId val="424737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24731840"/>
        <c:crosses val="autoZero"/>
        <c:auto val="1"/>
        <c:lblAlgn val="ctr"/>
        <c:lblOffset val="100"/>
        <c:noMultiLvlLbl val="0"/>
      </c:catAx>
      <c:valAx>
        <c:axId val="424731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24737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200" b="1" i="0" u="none" strike="noStrike" kern="1200" cap="all" spc="150" baseline="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u="none" strike="noStrike" kern="1200" cap="all" spc="150" baseline="0" dirty="0">
                <a:solidFill>
                  <a:prstClr val="black">
                    <a:lumMod val="50000"/>
                    <a:lumOff val="50000"/>
                  </a:prstClr>
                </a:solidFill>
                <a:latin typeface="+mn-lt"/>
                <a:ea typeface="+mn-ea"/>
                <a:cs typeface="+mn-cs"/>
              </a:rPr>
              <a:t>LICZBA REPREZENTOWANYCH PAŃSTW (bez Polski)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200" b="1" i="0" u="none" strike="noStrike" kern="1200" cap="all" spc="150" baseline="0" dirty="0" smtClean="0">
              <a:solidFill>
                <a:prstClr val="black">
                  <a:lumMod val="50000"/>
                  <a:lumOff val="50000"/>
                </a:prst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Arkusz1!$A$2:$A$4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Arkusz1!$B$2:$B$4</c:f>
              <c:numCache>
                <c:formatCode>General</c:formatCode>
                <c:ptCount val="3"/>
                <c:pt idx="0">
                  <c:v>9</c:v>
                </c:pt>
                <c:pt idx="1">
                  <c:v>14</c:v>
                </c:pt>
                <c:pt idx="2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AB-40E6-A1BA-A5A03D0C507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56015984"/>
        <c:axId val="556016312"/>
      </c:barChart>
      <c:catAx>
        <c:axId val="55601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56016312"/>
        <c:crosses val="autoZero"/>
        <c:auto val="1"/>
        <c:lblAlgn val="ctr"/>
        <c:lblOffset val="100"/>
        <c:noMultiLvlLbl val="0"/>
      </c:catAx>
      <c:valAx>
        <c:axId val="556016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56015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08AF-9841-4F4F-87C9-AE95D9BB1D8C}" type="datetimeFigureOut">
              <a:rPr lang="pl-PL" smtClean="0"/>
              <a:t>05.03.2019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8F726-0E36-4665-9FA6-9C7D383811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004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08AF-9841-4F4F-87C9-AE95D9BB1D8C}" type="datetimeFigureOut">
              <a:rPr lang="pl-PL" smtClean="0"/>
              <a:t>05.03.2019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8F726-0E36-4665-9FA6-9C7D383811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6565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08AF-9841-4F4F-87C9-AE95D9BB1D8C}" type="datetimeFigureOut">
              <a:rPr lang="pl-PL" smtClean="0"/>
              <a:t>05.03.2019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8F726-0E36-4665-9FA6-9C7D383811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3456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08AF-9841-4F4F-87C9-AE95D9BB1D8C}" type="datetimeFigureOut">
              <a:rPr lang="pl-PL" smtClean="0"/>
              <a:t>05.03.2019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8F726-0E36-4665-9FA6-9C7D383811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0540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08AF-9841-4F4F-87C9-AE95D9BB1D8C}" type="datetimeFigureOut">
              <a:rPr lang="pl-PL" smtClean="0"/>
              <a:t>05.03.2019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8F726-0E36-4665-9FA6-9C7D383811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5755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08AF-9841-4F4F-87C9-AE95D9BB1D8C}" type="datetimeFigureOut">
              <a:rPr lang="pl-PL" smtClean="0"/>
              <a:t>05.03.2019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8F726-0E36-4665-9FA6-9C7D383811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7091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08AF-9841-4F4F-87C9-AE95D9BB1D8C}" type="datetimeFigureOut">
              <a:rPr lang="pl-PL" smtClean="0"/>
              <a:t>05.03.2019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8F726-0E36-4665-9FA6-9C7D383811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9611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08AF-9841-4F4F-87C9-AE95D9BB1D8C}" type="datetimeFigureOut">
              <a:rPr lang="pl-PL" smtClean="0"/>
              <a:t>05.03.2019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8F726-0E36-4665-9FA6-9C7D383811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2291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08AF-9841-4F4F-87C9-AE95D9BB1D8C}" type="datetimeFigureOut">
              <a:rPr lang="pl-PL" smtClean="0"/>
              <a:t>05.03.2019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8F726-0E36-4665-9FA6-9C7D383811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6133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08AF-9841-4F4F-87C9-AE95D9BB1D8C}" type="datetimeFigureOut">
              <a:rPr lang="pl-PL" smtClean="0"/>
              <a:t>05.03.2019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8F726-0E36-4665-9FA6-9C7D383811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5136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08AF-9841-4F4F-87C9-AE95D9BB1D8C}" type="datetimeFigureOut">
              <a:rPr lang="pl-PL" smtClean="0"/>
              <a:t>05.03.2019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8F726-0E36-4665-9FA6-9C7D383811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4826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708AF-9841-4F4F-87C9-AE95D9BB1D8C}" type="datetimeFigureOut">
              <a:rPr lang="pl-PL" smtClean="0"/>
              <a:t>05.03.2019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8F726-0E36-4665-9FA6-9C7D383811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7166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noform.pl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5.jpeg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1350264" y="801541"/>
            <a:ext cx="90891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/>
              <a:t>Międzynarodowe Targi Kooperacyjne Przemysłu Narzędziowo-Przetwórczego 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2013204" y="4968847"/>
            <a:ext cx="77632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12</a:t>
            </a:r>
            <a:r>
              <a:rPr lang="pl-PL" sz="3200" dirty="0"/>
              <a:t>-</a:t>
            </a:r>
            <a:r>
              <a:rPr lang="en-US" sz="3200" dirty="0"/>
              <a:t>14</a:t>
            </a:r>
            <a:r>
              <a:rPr lang="pl-PL" sz="3200" dirty="0"/>
              <a:t> </a:t>
            </a:r>
            <a:r>
              <a:rPr lang="en-US" sz="3200" dirty="0" err="1"/>
              <a:t>marca</a:t>
            </a:r>
            <a:r>
              <a:rPr lang="pl-PL" sz="3200" dirty="0"/>
              <a:t> 201</a:t>
            </a:r>
            <a:r>
              <a:rPr lang="en-US" sz="3200" dirty="0"/>
              <a:t>9</a:t>
            </a:r>
            <a:r>
              <a:rPr lang="pl-PL" sz="3200" dirty="0"/>
              <a:t>,</a:t>
            </a:r>
          </a:p>
          <a:p>
            <a:pPr algn="ctr"/>
            <a:r>
              <a:rPr lang="pl-PL" sz="3200" dirty="0"/>
              <a:t> Bydgoskie Centrum Targowo-Wystawiennicze</a:t>
            </a:r>
          </a:p>
        </p:txBody>
      </p:sp>
      <p:pic>
        <p:nvPicPr>
          <p:cNvPr id="7" name="Picture 2" descr="C:\Users\user\Desktop\TARGI W POLSCE\INNOFORM\LOGOTYPY TARGI\ZASTRZEŻONE\logo-podstawowe-kolor.jpg">
            <a:extLst>
              <a:ext uri="{FF2B5EF4-FFF2-40B4-BE49-F238E27FC236}">
                <a16:creationId xmlns:a16="http://schemas.microsoft.com/office/drawing/2014/main" id="{8E847EA5-1047-43FA-894E-B7814EC479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0430" y="2049899"/>
            <a:ext cx="5188803" cy="2747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9913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697480" y="658368"/>
            <a:ext cx="6519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dirty="0"/>
              <a:t>Organizatorzy wydarzenia: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9752" y="1990314"/>
            <a:ext cx="3861054" cy="2398087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1961388" y="4613791"/>
            <a:ext cx="399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Organizator merytoryczny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7810119" y="4613791"/>
            <a:ext cx="3547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Organizator wykonawczy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2157984" y="5568696"/>
            <a:ext cx="80101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dirty="0">
                <a:hlinkClick r:id="rId3"/>
              </a:rPr>
              <a:t>www.innoform.pl</a:t>
            </a:r>
            <a:endParaRPr lang="pl-PL" sz="5400" dirty="0"/>
          </a:p>
          <a:p>
            <a:pPr algn="ctr"/>
            <a:endParaRPr lang="pl-PL" sz="5400" dirty="0"/>
          </a:p>
        </p:txBody>
      </p:sp>
      <p:pic>
        <p:nvPicPr>
          <p:cNvPr id="8" name="Picture 5" descr="C:\Users\user\Desktop\ZARZĄDZANIE KLASTREM\bkp-logo-poziom.jpg">
            <a:extLst>
              <a:ext uri="{FF2B5EF4-FFF2-40B4-BE49-F238E27FC236}">
                <a16:creationId xmlns:a16="http://schemas.microsoft.com/office/drawing/2014/main" id="{95277B4E-88B1-4D41-AD30-D0516ECEBB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894" y="1990314"/>
            <a:ext cx="4844421" cy="2612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6073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532888" y="384048"/>
            <a:ext cx="6986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/>
              <a:t>Targi</a:t>
            </a:r>
            <a:r>
              <a:rPr lang="en-US" sz="3600" dirty="0"/>
              <a:t> INNOFORM 2019</a:t>
            </a:r>
            <a:endParaRPr lang="pl-PL" sz="3600" dirty="0"/>
          </a:p>
          <a:p>
            <a:pPr algn="ctr"/>
            <a:r>
              <a:rPr lang="pl-PL" sz="3600" dirty="0"/>
              <a:t>Zakres tematyczny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014656"/>
              </p:ext>
            </p:extLst>
          </p:nvPr>
        </p:nvGraphicFramePr>
        <p:xfrm>
          <a:off x="1512525" y="1798320"/>
          <a:ext cx="9354312" cy="5059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77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77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2920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Narzędzia</a:t>
                      </a:r>
                      <a:r>
                        <a:rPr lang="pl-PL" baseline="0" dirty="0"/>
                        <a:t> </a:t>
                      </a:r>
                      <a:r>
                        <a:rPr lang="en-US" baseline="0" dirty="0"/>
                        <a:t>do </a:t>
                      </a:r>
                      <a:r>
                        <a:rPr lang="en-US" baseline="0" dirty="0" err="1"/>
                        <a:t>przetwóstwa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tworzyw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sztucznych</a:t>
                      </a:r>
                      <a:endParaRPr lang="pl-PL" baseline="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pl-PL" sz="800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Narzędzia skrawające</a:t>
                      </a:r>
                      <a:r>
                        <a:rPr lang="en-US" baseline="0" dirty="0"/>
                        <a:t> do </a:t>
                      </a:r>
                      <a:r>
                        <a:rPr lang="en-US" baseline="0" dirty="0" err="1"/>
                        <a:t>obróbki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metali</a:t>
                      </a:r>
                      <a:endParaRPr lang="pl-PL" baseline="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pl-PL" sz="800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err="1"/>
                        <a:t>Technologie</a:t>
                      </a:r>
                      <a:r>
                        <a:rPr lang="en-US" baseline="0" dirty="0"/>
                        <a:t>, </a:t>
                      </a:r>
                      <a:r>
                        <a:rPr lang="en-US" baseline="0" dirty="0" err="1"/>
                        <a:t>urządzenia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i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materiały</a:t>
                      </a:r>
                      <a:r>
                        <a:rPr lang="en-US" baseline="0" dirty="0"/>
                        <a:t> do </a:t>
                      </a:r>
                      <a:r>
                        <a:rPr lang="en-US" baseline="0" dirty="0" err="1"/>
                        <a:t>inżynierii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odwrotnej</a:t>
                      </a:r>
                      <a:endParaRPr lang="pl-PL" baseline="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pl-PL" sz="800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>
                          <a:effectLst/>
                        </a:rPr>
                        <a:t>technologie, obrabiarki i urządzenia do obróbki ubytkowej, łączenia i powlekania metali​​</a:t>
                      </a:r>
                      <a:endParaRPr lang="en-US" dirty="0">
                        <a:effectLst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pl-PL" sz="800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>
                          <a:effectLst/>
                        </a:rPr>
                        <a:t>technologie, maszyny i urządzenia do obróbki powierzchniowej i wykańczającej​</a:t>
                      </a:r>
                      <a:endParaRPr lang="en-US" dirty="0">
                        <a:effectLst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pl-PL" sz="800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Przetwórstwo tworzyw sztucznych</a:t>
                      </a:r>
                      <a:endParaRPr lang="en-US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pl-PL" sz="800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>
                          <a:effectLst/>
                        </a:rPr>
                        <a:t>materiały, surowce: stale, półfabrykaty, siłowniki, normalia, osprzęt elektryczny</a:t>
                      </a:r>
                      <a:endParaRPr lang="en-US" baseline="0" dirty="0">
                        <a:effectLst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800" baseline="0" dirty="0">
                        <a:effectLst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Środki smarujące, chłodziwa i ich komponenty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baseline="0" dirty="0"/>
                        <a:t>Przyrządy i urządzenia pomiarowo-kontrolne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pl-PL" sz="800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Oprzyrządowanie technologiczne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pl-PL" sz="800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>
                          <a:effectLst/>
                        </a:rPr>
                        <a:t>modelowanie, wizualizacja i symulacja procesu wtryskiwania​​</a:t>
                      </a:r>
                      <a:endParaRPr lang="en-US" dirty="0">
                        <a:effectLst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pl-PL" sz="800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Specjalistyczne oprogramowanie CAD/CAM/CAE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pl-PL" sz="800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Wyposażenie zakładów przemysłowych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pl-PL" sz="800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Automatyzacja i robotyzacja produkcji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pl-PL" sz="800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Recykling</a:t>
                      </a:r>
                      <a:endParaRPr lang="en-US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800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err="1"/>
                        <a:t>logistyka</a:t>
                      </a:r>
                      <a:endParaRPr lang="pl-PL" baseline="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pl-PL" sz="800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Usługi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7" name="Obraz 6">
            <a:extLst>
              <a:ext uri="{FF2B5EF4-FFF2-40B4-BE49-F238E27FC236}">
                <a16:creationId xmlns:a16="http://schemas.microsoft.com/office/drawing/2014/main" id="{BB7E569D-6B6F-40D2-800C-F805072AF7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9642" y="142832"/>
            <a:ext cx="1792347" cy="1113221"/>
          </a:xfrm>
          <a:prstGeom prst="rect">
            <a:avLst/>
          </a:prstGeom>
        </p:spPr>
      </p:pic>
      <p:pic>
        <p:nvPicPr>
          <p:cNvPr id="8" name="Picture 5" descr="C:\Users\user\Desktop\ZARZĄDZANIE KLASTREM\bkp-logo-poziom.jpg">
            <a:extLst>
              <a:ext uri="{FF2B5EF4-FFF2-40B4-BE49-F238E27FC236}">
                <a16:creationId xmlns:a16="http://schemas.microsoft.com/office/drawing/2014/main" id="{70525BAA-864B-4FD4-9B66-D2B1BFD9F1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57" y="213022"/>
            <a:ext cx="1934320" cy="1043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0808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Wykres 4">
            <a:extLst>
              <a:ext uri="{FF2B5EF4-FFF2-40B4-BE49-F238E27FC236}">
                <a16:creationId xmlns:a16="http://schemas.microsoft.com/office/drawing/2014/main" id="{4D36037E-BD33-430B-8353-3D6DBB78D4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19159268"/>
              </p:ext>
            </p:extLst>
          </p:nvPr>
        </p:nvGraphicFramePr>
        <p:xfrm>
          <a:off x="1047170" y="1645666"/>
          <a:ext cx="3976651" cy="23992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Wykres 12">
            <a:extLst>
              <a:ext uri="{FF2B5EF4-FFF2-40B4-BE49-F238E27FC236}">
                <a16:creationId xmlns:a16="http://schemas.microsoft.com/office/drawing/2014/main" id="{97114719-C7B4-43F1-8B4F-3BA098B671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8240963"/>
              </p:ext>
            </p:extLst>
          </p:nvPr>
        </p:nvGraphicFramePr>
        <p:xfrm>
          <a:off x="7035501" y="1645665"/>
          <a:ext cx="3496235" cy="23992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Wykres 15">
            <a:extLst>
              <a:ext uri="{FF2B5EF4-FFF2-40B4-BE49-F238E27FC236}">
                <a16:creationId xmlns:a16="http://schemas.microsoft.com/office/drawing/2014/main" id="{FBAFD2E3-F55E-41F2-99CB-38CCDF0B0BC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37847584"/>
              </p:ext>
            </p:extLst>
          </p:nvPr>
        </p:nvGraphicFramePr>
        <p:xfrm>
          <a:off x="3942361" y="4206066"/>
          <a:ext cx="3976650" cy="25067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pole tekstowe 17">
            <a:extLst>
              <a:ext uri="{FF2B5EF4-FFF2-40B4-BE49-F238E27FC236}">
                <a16:creationId xmlns:a16="http://schemas.microsoft.com/office/drawing/2014/main" id="{D40DD5FD-E59A-40DD-BD64-EA9C94CD499E}"/>
              </a:ext>
            </a:extLst>
          </p:cNvPr>
          <p:cNvSpPr txBox="1"/>
          <p:nvPr/>
        </p:nvSpPr>
        <p:spPr>
          <a:xfrm>
            <a:off x="2154936" y="442149"/>
            <a:ext cx="788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/>
              <a:t>Targi</a:t>
            </a:r>
            <a:r>
              <a:rPr lang="en-US" sz="3200" dirty="0"/>
              <a:t> INNOFORM 2019</a:t>
            </a:r>
            <a:endParaRPr lang="pl-PL" sz="3200" dirty="0"/>
          </a:p>
        </p:txBody>
      </p:sp>
      <p:pic>
        <p:nvPicPr>
          <p:cNvPr id="19" name="Picture 5" descr="C:\Users\user\Desktop\ZARZĄDZANIE KLASTREM\bkp-logo-poziom.jpg">
            <a:extLst>
              <a:ext uri="{FF2B5EF4-FFF2-40B4-BE49-F238E27FC236}">
                <a16:creationId xmlns:a16="http://schemas.microsoft.com/office/drawing/2014/main" id="{83F96EE0-897D-4319-AE29-C0CE9F9A2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57" y="213022"/>
            <a:ext cx="1934320" cy="1043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154664D4-FE78-4A00-BA82-16A188299B6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9642" y="142832"/>
            <a:ext cx="1792347" cy="1113221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154936" y="256032"/>
            <a:ext cx="788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/>
              <a:t>Targi</a:t>
            </a:r>
            <a:r>
              <a:rPr lang="en-US" sz="3200" dirty="0"/>
              <a:t> INNOFORM 2019</a:t>
            </a:r>
            <a:endParaRPr lang="pl-PL" sz="32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256F39-74A1-46DF-882F-F056A720DF04}"/>
              </a:ext>
            </a:extLst>
          </p:cNvPr>
          <p:cNvSpPr txBox="1">
            <a:spLocks/>
          </p:cNvSpPr>
          <p:nvPr/>
        </p:nvSpPr>
        <p:spPr>
          <a:xfrm>
            <a:off x="630482" y="677732"/>
            <a:ext cx="10428287" cy="592423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  <a:defRPr/>
            </a:pPr>
            <a:endParaRPr lang="en-US" sz="18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sz="18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1800" dirty="0"/>
              <a:t>PROGRAM TOWARZYSZĄCY:</a:t>
            </a:r>
          </a:p>
          <a:p>
            <a:pPr>
              <a:defRPr/>
            </a:pPr>
            <a:r>
              <a:rPr lang="pl-PL" sz="1800" dirty="0"/>
              <a:t>Giełda Kooperacyjna </a:t>
            </a:r>
            <a:r>
              <a:rPr lang="en-US" sz="1800" dirty="0"/>
              <a:t>– </a:t>
            </a:r>
            <a:r>
              <a:rPr lang="en-US" sz="1800" dirty="0" err="1"/>
              <a:t>Toruńska</a:t>
            </a:r>
            <a:r>
              <a:rPr lang="en-US" sz="1800" dirty="0"/>
              <a:t> </a:t>
            </a:r>
            <a:r>
              <a:rPr lang="en-US" sz="1800" dirty="0" err="1"/>
              <a:t>Agencja</a:t>
            </a:r>
            <a:r>
              <a:rPr lang="en-US" sz="1800" dirty="0"/>
              <a:t> </a:t>
            </a:r>
            <a:r>
              <a:rPr lang="en-US" sz="1800" dirty="0" err="1"/>
              <a:t>Rozwoju</a:t>
            </a:r>
            <a:r>
              <a:rPr lang="en-US" sz="1800" dirty="0"/>
              <a:t> </a:t>
            </a:r>
            <a:r>
              <a:rPr lang="en-US" sz="1800" dirty="0" err="1"/>
              <a:t>Regionalnego</a:t>
            </a:r>
            <a:r>
              <a:rPr lang="en-US" sz="1800" dirty="0"/>
              <a:t> S.A.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Bydgoska</a:t>
            </a:r>
            <a:r>
              <a:rPr lang="en-US" sz="1800" dirty="0"/>
              <a:t> </a:t>
            </a:r>
            <a:r>
              <a:rPr lang="en-US" sz="1800" dirty="0" err="1"/>
              <a:t>Agencja</a:t>
            </a:r>
            <a:r>
              <a:rPr lang="en-US" sz="1800" dirty="0"/>
              <a:t> </a:t>
            </a:r>
            <a:r>
              <a:rPr lang="en-US" sz="1800" dirty="0" err="1"/>
              <a:t>Rozwoju</a:t>
            </a:r>
            <a:r>
              <a:rPr lang="en-US" sz="1800" dirty="0"/>
              <a:t> </a:t>
            </a:r>
            <a:r>
              <a:rPr lang="en-US" sz="1800" dirty="0" err="1"/>
              <a:t>Regionalnego</a:t>
            </a:r>
            <a:r>
              <a:rPr lang="en-US" sz="1800" dirty="0"/>
              <a:t> sp. z o.o. </a:t>
            </a:r>
            <a:endParaRPr lang="pl-PL" sz="1800" dirty="0"/>
          </a:p>
          <a:p>
            <a:pPr>
              <a:defRPr/>
            </a:pPr>
            <a:r>
              <a:rPr lang="pl-PL" sz="1800" dirty="0"/>
              <a:t>Konferencje branżowe: </a:t>
            </a:r>
            <a:br>
              <a:rPr lang="pl-PL" sz="1800" dirty="0"/>
            </a:br>
            <a:r>
              <a:rPr lang="pl-PL" sz="1800" dirty="0"/>
              <a:t>Automatyzacja w branży narzędziowo-przetwórczej w dobie Przemysłu 4.0</a:t>
            </a:r>
            <a:r>
              <a:rPr lang="en-US" sz="1800" dirty="0"/>
              <a:t> – Partner: HTM Polska sp. z o.o.</a:t>
            </a:r>
            <a:br>
              <a:rPr lang="pl-PL" sz="1800" dirty="0"/>
            </a:br>
            <a:r>
              <a:rPr lang="pl-PL" sz="1800" dirty="0"/>
              <a:t>Techniki przyrostowe w przemyśle narzędziowo-przetwórczym</a:t>
            </a:r>
            <a:r>
              <a:rPr lang="en-US" sz="1800" dirty="0"/>
              <a:t> – Partner: FADO sp. z o.o.</a:t>
            </a:r>
          </a:p>
          <a:p>
            <a:pPr>
              <a:defRPr/>
            </a:pPr>
            <a:r>
              <a:rPr lang="en-US" sz="1800" dirty="0" err="1"/>
              <a:t>Dzień</a:t>
            </a:r>
            <a:r>
              <a:rPr lang="en-US" sz="1800" dirty="0"/>
              <a:t> </a:t>
            </a:r>
            <a:r>
              <a:rPr lang="en-US" sz="1800" dirty="0" err="1"/>
              <a:t>szkolny</a:t>
            </a:r>
            <a:r>
              <a:rPr lang="en-US" sz="1800" dirty="0"/>
              <a:t> – </a:t>
            </a:r>
            <a:r>
              <a:rPr lang="en-US" sz="1800" dirty="0" err="1"/>
              <a:t>wizyty</a:t>
            </a:r>
            <a:r>
              <a:rPr lang="en-US" sz="1800" dirty="0"/>
              <a:t> </a:t>
            </a:r>
            <a:r>
              <a:rPr lang="en-US" sz="1800" dirty="0" err="1"/>
              <a:t>uczniów</a:t>
            </a:r>
            <a:r>
              <a:rPr lang="en-US" sz="1800" dirty="0"/>
              <a:t> </a:t>
            </a:r>
            <a:r>
              <a:rPr lang="en-US" sz="1800" dirty="0" err="1"/>
              <a:t>szkół</a:t>
            </a:r>
            <a:r>
              <a:rPr lang="en-US" sz="1800" dirty="0"/>
              <a:t> z </a:t>
            </a:r>
            <a:r>
              <a:rPr lang="en-US" sz="1800" dirty="0" err="1"/>
              <a:t>regionu</a:t>
            </a:r>
            <a:endParaRPr lang="pl-PL" sz="1800" dirty="0"/>
          </a:p>
          <a:p>
            <a:pPr>
              <a:defRPr/>
            </a:pPr>
            <a:r>
              <a:rPr lang="pl-PL" sz="1800" dirty="0"/>
              <a:t>Konkurs targowy</a:t>
            </a:r>
            <a:r>
              <a:rPr lang="en-US" sz="1800" dirty="0"/>
              <a:t> – 4 </a:t>
            </a:r>
            <a:r>
              <a:rPr lang="en-US" sz="1800" dirty="0" err="1"/>
              <a:t>kategorie</a:t>
            </a:r>
            <a:r>
              <a:rPr lang="en-US" sz="1800" dirty="0"/>
              <a:t> </a:t>
            </a:r>
            <a:r>
              <a:rPr lang="en-US" sz="1800" dirty="0" err="1"/>
              <a:t>konkursowe</a:t>
            </a:r>
            <a:endParaRPr lang="en-US" sz="1800" dirty="0"/>
          </a:p>
          <a:p>
            <a:pPr>
              <a:defRPr/>
            </a:pPr>
            <a:r>
              <a:rPr lang="en-US" sz="1800" dirty="0" err="1"/>
              <a:t>Strefa</a:t>
            </a:r>
            <a:r>
              <a:rPr lang="en-US" sz="1800" dirty="0"/>
              <a:t> </a:t>
            </a:r>
            <a:r>
              <a:rPr lang="en-US" sz="1800" dirty="0" err="1"/>
              <a:t>Usług</a:t>
            </a:r>
            <a:r>
              <a:rPr lang="en-US" sz="1800" dirty="0"/>
              <a:t> </a:t>
            </a:r>
            <a:r>
              <a:rPr lang="en-US" sz="1800" dirty="0" err="1"/>
              <a:t>Przemysłowych</a:t>
            </a:r>
            <a:endParaRPr lang="en-US" sz="1800" dirty="0"/>
          </a:p>
          <a:p>
            <a:pPr>
              <a:defRPr/>
            </a:pPr>
            <a:r>
              <a:rPr lang="en-US" sz="1800" dirty="0" err="1"/>
              <a:t>Strefa</a:t>
            </a:r>
            <a:r>
              <a:rPr lang="en-US" sz="1800" dirty="0"/>
              <a:t> CV</a:t>
            </a:r>
          </a:p>
          <a:p>
            <a:pPr marL="0" indent="0">
              <a:buNone/>
              <a:defRPr/>
            </a:pPr>
            <a:r>
              <a:rPr lang="en-US" sz="1800" dirty="0"/>
              <a:t>PATRONAT HONOROWY: </a:t>
            </a:r>
            <a:r>
              <a:rPr lang="en-US" sz="1800" dirty="0" err="1"/>
              <a:t>Ministerstwo</a:t>
            </a:r>
            <a:r>
              <a:rPr lang="en-US" sz="1800" dirty="0"/>
              <a:t> </a:t>
            </a:r>
            <a:r>
              <a:rPr lang="en-US" sz="1800" dirty="0" err="1"/>
              <a:t>Przedsiębiorczości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Technologii</a:t>
            </a:r>
            <a:r>
              <a:rPr lang="en-US" sz="1800" dirty="0"/>
              <a:t>, </a:t>
            </a:r>
            <a:r>
              <a:rPr lang="pl-PL" sz="1800" dirty="0"/>
              <a:t>Wojewoda Kujawsko-Pomorski, Marszałek Województwa Kujawsko-Pomorskiego, Prezydent Bydgoszczy,</a:t>
            </a:r>
            <a:r>
              <a:rPr lang="en-US" sz="1800" dirty="0"/>
              <a:t> </a:t>
            </a:r>
            <a:r>
              <a:rPr lang="en-US" sz="1800" dirty="0" err="1"/>
              <a:t>Narodowe</a:t>
            </a:r>
            <a:r>
              <a:rPr lang="en-US" sz="1800" dirty="0"/>
              <a:t> Centrum </a:t>
            </a:r>
            <a:r>
              <a:rPr lang="en-US" sz="1800" dirty="0" err="1"/>
              <a:t>Badań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Rozwoju</a:t>
            </a:r>
            <a:r>
              <a:rPr lang="en-US" sz="1800" dirty="0"/>
              <a:t>, </a:t>
            </a:r>
            <a:r>
              <a:rPr lang="pl-PL" sz="1800" dirty="0"/>
              <a:t>Polska Agencja Handlu i Inwestycji, Pomorska Specjalna Strefa Ekonomiczna sp. z o.o., </a:t>
            </a:r>
            <a:endParaRPr lang="en-US" sz="1800" dirty="0"/>
          </a:p>
          <a:p>
            <a:pPr marL="0" indent="0">
              <a:buNone/>
              <a:defRPr/>
            </a:pPr>
            <a:r>
              <a:rPr lang="en-US" sz="1800" dirty="0"/>
              <a:t>PATRONAT MERYTORYCZNY: </a:t>
            </a:r>
            <a:r>
              <a:rPr lang="pl-PL" sz="1800" dirty="0"/>
              <a:t>Politechnika Poznańska, Uniwersytet Kazimierza Wielkiego, Uniwersytet Technologiczno-Przyrodniczy, Instytut Inżynierii Materiałów Polimerowych i Barwników, </a:t>
            </a:r>
            <a:endParaRPr lang="en-US" sz="1800" dirty="0"/>
          </a:p>
          <a:p>
            <a:pPr marL="0" indent="0">
              <a:buNone/>
              <a:defRPr/>
            </a:pPr>
            <a:r>
              <a:rPr lang="en-US" sz="1800" dirty="0"/>
              <a:t>PARTNERZY TARGÓW: </a:t>
            </a:r>
            <a:r>
              <a:rPr lang="en-US" sz="1800" dirty="0" err="1"/>
              <a:t>Bydgoska</a:t>
            </a:r>
            <a:r>
              <a:rPr lang="en-US" sz="1800" dirty="0"/>
              <a:t> </a:t>
            </a:r>
            <a:r>
              <a:rPr lang="en-US" sz="1800" dirty="0" err="1"/>
              <a:t>Agencja</a:t>
            </a:r>
            <a:r>
              <a:rPr lang="en-US" sz="1800" dirty="0"/>
              <a:t> </a:t>
            </a:r>
            <a:r>
              <a:rPr lang="en-US" sz="1800" dirty="0" err="1"/>
              <a:t>Rozwoju</a:t>
            </a:r>
            <a:r>
              <a:rPr lang="en-US" sz="1800" dirty="0"/>
              <a:t> </a:t>
            </a:r>
            <a:r>
              <a:rPr lang="en-US" sz="1800" dirty="0" err="1"/>
              <a:t>Regionalnego</a:t>
            </a:r>
            <a:r>
              <a:rPr lang="en-US" sz="1800" dirty="0"/>
              <a:t> sp. z o.o., </a:t>
            </a:r>
            <a:r>
              <a:rPr lang="en-US" sz="1800" dirty="0" err="1"/>
              <a:t>Bydgoski</a:t>
            </a:r>
            <a:r>
              <a:rPr lang="en-US" sz="1800" dirty="0"/>
              <a:t> Park </a:t>
            </a:r>
            <a:r>
              <a:rPr lang="en-US" sz="1800" dirty="0" err="1"/>
              <a:t>Przemysłowo-Technologiczny</a:t>
            </a:r>
            <a:r>
              <a:rPr lang="en-US" sz="1800" dirty="0"/>
              <a:t> sp. z o.o.</a:t>
            </a:r>
            <a:endParaRPr lang="pl-PL" sz="1600" dirty="0"/>
          </a:p>
          <a:p>
            <a:pPr>
              <a:defRPr/>
            </a:pPr>
            <a:endParaRPr lang="pl-PL" sz="1400" dirty="0"/>
          </a:p>
        </p:txBody>
      </p:sp>
      <p:pic>
        <p:nvPicPr>
          <p:cNvPr id="4" name="Picture 5" descr="C:\Users\user\Desktop\ZARZĄDZANIE KLASTREM\bkp-logo-poziom.jpg">
            <a:extLst>
              <a:ext uri="{FF2B5EF4-FFF2-40B4-BE49-F238E27FC236}">
                <a16:creationId xmlns:a16="http://schemas.microsoft.com/office/drawing/2014/main" id="{41B0CE01-7DF0-4A3A-B350-4CB97BD523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57" y="213022"/>
            <a:ext cx="1934320" cy="1043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A37943A8-EB65-4F96-A336-3BAE6129CB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9642" y="142832"/>
            <a:ext cx="1792347" cy="1113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086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ytuł 1">
            <a:extLst>
              <a:ext uri="{FF2B5EF4-FFF2-40B4-BE49-F238E27FC236}">
                <a16:creationId xmlns:a16="http://schemas.microsoft.com/office/drawing/2014/main" id="{DA0BC716-B8EC-4E96-A954-A42303BEE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altLang="pl-PL"/>
          </a:p>
        </p:txBody>
      </p:sp>
      <p:sp>
        <p:nvSpPr>
          <p:cNvPr id="7171" name="Symbol zastępczy zawartości 2">
            <a:extLst>
              <a:ext uri="{FF2B5EF4-FFF2-40B4-BE49-F238E27FC236}">
                <a16:creationId xmlns:a16="http://schemas.microsoft.com/office/drawing/2014/main" id="{7A3FB98F-C779-4C47-8D81-299E204A9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altLang="pl-PL"/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09BA34B6-26EA-45E5-9625-0120810152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278" y="37866"/>
            <a:ext cx="10865223" cy="682013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895020" y="293420"/>
            <a:ext cx="9317760" cy="65324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5527" tIns="42764" rIns="85527" bIns="42764"/>
          <a:lstStyle/>
          <a:p>
            <a:pPr algn="ctr"/>
            <a:r>
              <a:rPr lang="en-US" sz="2000" b="1" dirty="0" err="1"/>
              <a:t>Targi</a:t>
            </a:r>
            <a:r>
              <a:rPr lang="en-US" sz="2000" b="1" dirty="0"/>
              <a:t> INNOFORM 2018</a:t>
            </a:r>
            <a:endParaRPr lang="pl-PL" sz="2000" b="1" dirty="0">
              <a:solidFill>
                <a:srgbClr val="000080"/>
              </a:solidFill>
            </a:endParaRPr>
          </a:p>
          <a:p>
            <a:pPr algn="ctr" hangingPunct="0">
              <a:lnSpc>
                <a:spcPct val="101000"/>
              </a:lnSpc>
              <a:buClr>
                <a:srgbClr val="000000"/>
              </a:buClr>
              <a:buSzPct val="100000"/>
              <a:tabLst>
                <a:tab pos="0" algn="l"/>
                <a:tab pos="425426" algn="l"/>
                <a:tab pos="852360" algn="l"/>
                <a:tab pos="1279294" algn="l"/>
                <a:tab pos="1706228" algn="l"/>
                <a:tab pos="2133162" algn="l"/>
                <a:tab pos="2560097" algn="l"/>
                <a:tab pos="2987030" algn="l"/>
                <a:tab pos="3413965" algn="l"/>
                <a:tab pos="3840899" algn="l"/>
                <a:tab pos="4267833" algn="l"/>
                <a:tab pos="4694767" algn="l"/>
                <a:tab pos="5121702" algn="l"/>
                <a:tab pos="5548635" algn="l"/>
                <a:tab pos="5975570" algn="l"/>
                <a:tab pos="6402504" algn="l"/>
                <a:tab pos="6829438" algn="l"/>
                <a:tab pos="7256372" algn="l"/>
                <a:tab pos="7683307" algn="l"/>
                <a:tab pos="8110240" algn="l"/>
                <a:tab pos="8537175" algn="l"/>
              </a:tabLst>
            </a:pPr>
            <a:endParaRPr lang="pl-PL" sz="2700" dirty="0">
              <a:solidFill>
                <a:srgbClr val="000080"/>
              </a:solidFill>
              <a:latin typeface="Tahoma" pitchFamily="34" charset="0"/>
            </a:endParaRPr>
          </a:p>
        </p:txBody>
      </p:sp>
      <p:pic>
        <p:nvPicPr>
          <p:cNvPr id="1026" name="Picture 2" descr="Zdj&amp;eogon;cie u&amp;zdot;ytkownika Stowarzyszenie Bydgoski Klaster Przemys&amp;lstrok;owy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395" y="1176449"/>
            <a:ext cx="4334697" cy="2894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Zdj&amp;eogon;cie u&amp;zdot;ytkownika Stowarzyszenie Bydgoski Klaster Przemys&amp;lstrok;owy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102" y="1176449"/>
            <a:ext cx="4334698" cy="2894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Zdj&amp;eogon;cie u&amp;zdot;ytkownika Stowarzyszenie Bydgoski Klaster Przemys&amp;lstrok;owy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603" y="3848078"/>
            <a:ext cx="4086603" cy="272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Zdj&amp;eogon;cie u&amp;zdot;ytkownika Stowarzyszenie Bydgoski Klaster Przemys&amp;lstrok;owy.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8464" y="3848078"/>
            <a:ext cx="4086604" cy="272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C:\Users\user\Desktop\ZARZĄDZANIE KLASTREM\bkp-logo-poziom.jpg">
            <a:extLst>
              <a:ext uri="{FF2B5EF4-FFF2-40B4-BE49-F238E27FC236}">
                <a16:creationId xmlns:a16="http://schemas.microsoft.com/office/drawing/2014/main" id="{29DABEAD-B336-41A0-AC25-118F4C584F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57" y="213022"/>
            <a:ext cx="1786693" cy="963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FB67EEC0-0278-46D4-942F-151911AE7AC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7809" y="142832"/>
            <a:ext cx="1664180" cy="103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22785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903561" y="513816"/>
            <a:ext cx="788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DOLINA NARZĘDZIOWA</a:t>
            </a:r>
            <a:endParaRPr lang="pl-PL" sz="32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256F39-74A1-46DF-882F-F056A720DF04}"/>
              </a:ext>
            </a:extLst>
          </p:cNvPr>
          <p:cNvSpPr txBox="1">
            <a:spLocks/>
          </p:cNvSpPr>
          <p:nvPr/>
        </p:nvSpPr>
        <p:spPr>
          <a:xfrm>
            <a:off x="630482" y="933764"/>
            <a:ext cx="9448699" cy="507218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  <a:defRPr/>
            </a:pPr>
            <a:endParaRPr lang="en-US" sz="18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sz="18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1800" dirty="0"/>
              <a:t>CELE:</a:t>
            </a:r>
          </a:p>
          <a:p>
            <a:pPr lvl="0"/>
            <a:r>
              <a:rPr lang="pl-PL" sz="1800" dirty="0"/>
              <a:t>wspieranie rozwoju branży narzędziowej i przetwórstwa tworzyw sztucznych</a:t>
            </a:r>
          </a:p>
          <a:p>
            <a:pPr lvl="0"/>
            <a:r>
              <a:rPr lang="pl-PL" sz="1800" dirty="0"/>
              <a:t>wspieranie i promocja kształcenia branżowego na wszystkich poziomach nauczania </a:t>
            </a:r>
          </a:p>
          <a:p>
            <a:pPr lvl="0"/>
            <a:r>
              <a:rPr lang="pl-PL" sz="1800" dirty="0"/>
              <a:t>rozwój i podnoszenie jakości kształcenia branżowego</a:t>
            </a:r>
          </a:p>
          <a:p>
            <a:pPr lvl="0"/>
            <a:r>
              <a:rPr lang="pl-PL" sz="1800" dirty="0"/>
              <a:t>promocja marki Dolina Narzędziowa na arenie krajowej i międzynarodowej</a:t>
            </a:r>
          </a:p>
          <a:p>
            <a:pPr lvl="0"/>
            <a:r>
              <a:rPr lang="pl-PL" sz="1800" dirty="0"/>
              <a:t>wspieranie i promocja branżowych Targów INNOFORM®</a:t>
            </a:r>
          </a:p>
          <a:p>
            <a:pPr lvl="0"/>
            <a:r>
              <a:rPr lang="pl-PL" sz="1800" dirty="0"/>
              <a:t>zwiększenie świadomości mieszkańców regionu kujawsko-pomorskiego o istnieniu silnego ośrodka branżowego</a:t>
            </a:r>
          </a:p>
          <a:p>
            <a:pPr lvl="0"/>
            <a:r>
              <a:rPr lang="pl-PL" sz="1800" dirty="0"/>
              <a:t>realizacja wspólnych projektów dotyczących rozwoju przedsiębiorczości i innowacyjności w branży, w tym również współfinansowanych z Funduszy Europejskich</a:t>
            </a:r>
          </a:p>
          <a:p>
            <a:pPr lvl="0"/>
            <a:r>
              <a:rPr lang="pl-PL" sz="1800" dirty="0"/>
              <a:t>promocja innowacyjności i poziomu rozwoju branży narzędziowej i przetwórstwa tworzyw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600" dirty="0"/>
          </a:p>
          <a:p>
            <a:pPr>
              <a:defRPr/>
            </a:pPr>
            <a:endParaRPr lang="pl-PL" sz="1400" dirty="0"/>
          </a:p>
        </p:txBody>
      </p:sp>
      <p:pic>
        <p:nvPicPr>
          <p:cNvPr id="4" name="Picture 5" descr="C:\Users\user\Desktop\ZARZĄDZANIE KLASTREM\bkp-logo-poziom.jpg">
            <a:extLst>
              <a:ext uri="{FF2B5EF4-FFF2-40B4-BE49-F238E27FC236}">
                <a16:creationId xmlns:a16="http://schemas.microsoft.com/office/drawing/2014/main" id="{41B0CE01-7DF0-4A3A-B350-4CB97BD523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56" y="213022"/>
            <a:ext cx="1821013" cy="981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A37943A8-EB65-4F96-A336-3BAE6129CB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9173" y="142833"/>
            <a:ext cx="1412816" cy="877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553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8128" y="84958"/>
            <a:ext cx="1943862" cy="1207326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3221119" y="1423988"/>
            <a:ext cx="5431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/>
              <a:t>Dziękuję</a:t>
            </a:r>
            <a:r>
              <a:rPr lang="en-US" sz="3600" dirty="0"/>
              <a:t> za </a:t>
            </a:r>
            <a:r>
              <a:rPr lang="en-US" sz="3600" dirty="0" err="1"/>
              <a:t>uwagę</a:t>
            </a:r>
            <a:endParaRPr lang="pl-PL" sz="36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383584" y="3001027"/>
            <a:ext cx="649177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000" dirty="0">
                <a:solidFill>
                  <a:prstClr val="black"/>
                </a:solidFill>
              </a:rPr>
              <a:t>Katarzyna Meger</a:t>
            </a:r>
            <a:endParaRPr lang="pl-PL" sz="2000" dirty="0">
              <a:solidFill>
                <a:prstClr val="black"/>
              </a:solidFill>
            </a:endParaRPr>
          </a:p>
          <a:p>
            <a:pPr lvl="0" algn="ctr"/>
            <a:r>
              <a:rPr lang="en-US" sz="2000" dirty="0" err="1">
                <a:solidFill>
                  <a:prstClr val="black"/>
                </a:solidFill>
              </a:rPr>
              <a:t>Prezes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Zarządu</a:t>
            </a:r>
            <a:endParaRPr lang="pl-PL" sz="2000" dirty="0">
              <a:solidFill>
                <a:prstClr val="black"/>
              </a:solidFill>
            </a:endParaRPr>
          </a:p>
          <a:p>
            <a:pPr lvl="0" algn="ctr"/>
            <a:r>
              <a:rPr lang="en-US" sz="2000" dirty="0" err="1">
                <a:solidFill>
                  <a:prstClr val="black"/>
                </a:solidFill>
              </a:rPr>
              <a:t>Bydgoski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Klaster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Przemysłowy</a:t>
            </a:r>
            <a:endParaRPr lang="pl-PL" sz="2000" dirty="0">
              <a:solidFill>
                <a:prstClr val="black"/>
              </a:solidFill>
            </a:endParaRPr>
          </a:p>
          <a:p>
            <a:pPr lvl="0" algn="ctr"/>
            <a:r>
              <a:rPr lang="pl-PL" sz="2000" dirty="0">
                <a:solidFill>
                  <a:prstClr val="black"/>
                </a:solidFill>
              </a:rPr>
              <a:t>tel. +4</a:t>
            </a:r>
            <a:r>
              <a:rPr lang="en-US" sz="2000" dirty="0">
                <a:solidFill>
                  <a:prstClr val="black"/>
                </a:solidFill>
              </a:rPr>
              <a:t>8 5</a:t>
            </a:r>
            <a:r>
              <a:rPr lang="pl-PL" sz="2000" dirty="0">
                <a:solidFill>
                  <a:prstClr val="black"/>
                </a:solidFill>
              </a:rPr>
              <a:t>2 </a:t>
            </a:r>
            <a:r>
              <a:rPr lang="en-US" sz="2000" dirty="0">
                <a:solidFill>
                  <a:prstClr val="black"/>
                </a:solidFill>
              </a:rPr>
              <a:t>515 30 73</a:t>
            </a:r>
            <a:br>
              <a:rPr lang="pl-PL" sz="2000" dirty="0">
                <a:solidFill>
                  <a:prstClr val="black"/>
                </a:solidFill>
              </a:rPr>
            </a:br>
            <a:r>
              <a:rPr lang="en-US" sz="2000" dirty="0">
                <a:solidFill>
                  <a:prstClr val="black"/>
                </a:solidFill>
              </a:rPr>
              <a:t>bkp@klaster.bydgoszcz.pl</a:t>
            </a:r>
            <a:endParaRPr lang="pl-PL" sz="2000" dirty="0">
              <a:solidFill>
                <a:prstClr val="black"/>
              </a:solidFill>
            </a:endParaRPr>
          </a:p>
        </p:txBody>
      </p:sp>
      <p:pic>
        <p:nvPicPr>
          <p:cNvPr id="8" name="Picture 5" descr="C:\Users\user\Desktop\ZARZĄDZANIE KLASTREM\bkp-logo-poziom.jpg">
            <a:extLst>
              <a:ext uri="{FF2B5EF4-FFF2-40B4-BE49-F238E27FC236}">
                <a16:creationId xmlns:a16="http://schemas.microsoft.com/office/drawing/2014/main" id="{B6030425-0158-4212-BDDA-00C44E8EF2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92" y="163362"/>
            <a:ext cx="2337852" cy="126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C:\Users\user\Desktop\TARGI W POLSCE\INNOFORM\LOGOTYPY TARGI\ZASTRZEŻONE\logo-podstawowe-kolor.jpg">
            <a:extLst>
              <a:ext uri="{FF2B5EF4-FFF2-40B4-BE49-F238E27FC236}">
                <a16:creationId xmlns:a16="http://schemas.microsoft.com/office/drawing/2014/main" id="{B3571E8B-369A-4287-A017-E4DE6CE524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187" y="2442731"/>
            <a:ext cx="5188803" cy="2747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444970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284</Words>
  <Application>Microsoft Office PowerPoint</Application>
  <PresentationFormat>Panoramiczny</PresentationFormat>
  <Paragraphs>76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Tahoma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Krzysztof Imiołczyk</dc:creator>
  <cp:lastModifiedBy>DELL</cp:lastModifiedBy>
  <cp:revision>37</cp:revision>
  <dcterms:created xsi:type="dcterms:W3CDTF">2016-06-21T12:51:20Z</dcterms:created>
  <dcterms:modified xsi:type="dcterms:W3CDTF">2019-03-05T22:10:09Z</dcterms:modified>
</cp:coreProperties>
</file>