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8" r:id="rId2"/>
    <p:sldId id="326" r:id="rId3"/>
    <p:sldId id="342" r:id="rId4"/>
    <p:sldId id="324" r:id="rId5"/>
    <p:sldId id="361" r:id="rId6"/>
    <p:sldId id="363" r:id="rId7"/>
    <p:sldId id="319" r:id="rId8"/>
  </p:sldIdLst>
  <p:sldSz cx="12192000" cy="6858000"/>
  <p:notesSz cx="9296400" cy="7010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E4FF"/>
    <a:srgbClr val="E9EDF4"/>
    <a:srgbClr val="D2D3D5"/>
    <a:srgbClr val="E7E7E8"/>
    <a:srgbClr val="4F81BD"/>
    <a:srgbClr val="D0D8E8"/>
    <a:srgbClr val="8A8B8E"/>
    <a:srgbClr val="EE1C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>
      <p:cViewPr varScale="1">
        <p:scale>
          <a:sx n="63" d="100"/>
          <a:sy n="63" d="100"/>
        </p:scale>
        <p:origin x="-120" y="-8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hart>
    <c:autoTitleDeleted val="1"/>
    <c:plotArea>
      <c:layout>
        <c:manualLayout>
          <c:layoutTarget val="inner"/>
          <c:xMode val="edge"/>
          <c:yMode val="edge"/>
          <c:x val="5.7746883202099746E-2"/>
          <c:y val="0.13135949803149613"/>
          <c:w val="0.90891978346456692"/>
          <c:h val="0.6899820374015750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tint val="48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65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83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82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65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47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Arkusz1!$H$2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Val val="1"/>
        </c:dLbls>
        <c:gapWidth val="80"/>
        <c:overlap val="-11"/>
        <c:axId val="83809792"/>
        <c:axId val="83811328"/>
      </c:barChart>
      <c:catAx>
        <c:axId val="838097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3811328"/>
        <c:crosses val="autoZero"/>
        <c:auto val="1"/>
        <c:lblAlgn val="ctr"/>
        <c:lblOffset val="100"/>
      </c:catAx>
      <c:valAx>
        <c:axId val="83811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80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E7FF13-30F6-4074-9737-5F04541984CA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267325" y="6659563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C9240A-2B36-4829-B585-24D208D5E5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960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267325" y="0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B3E0AB-7CD6-4A3B-AD65-BF594D62C723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31863" y="3328988"/>
            <a:ext cx="7435850" cy="315595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267325" y="6659563"/>
            <a:ext cx="4027488" cy="34925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7F9FC2-0473-4224-96F6-2F1575D611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47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BE4094-6874-41DE-B0AA-F26A81632F89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65807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CB0C9A-8757-4D55-8439-AB6A91A31821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87794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37BAE2-667C-4A4F-B52E-A928E1913459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67474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554C62-8FD1-467E-B330-FC9F45DA30D1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42756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CB0C9A-8757-4D55-8439-AB6A91A31821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90511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CB0C9A-8757-4D55-8439-AB6A91A31821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413546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BA04E1-78E6-467A-ABB0-C0A279826AEB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95921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800B-5FB2-49E1-8FF7-0499C8577378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B5D8-354B-405E-AB2C-0EDD312C17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596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A782-6E50-4629-B4AA-AA9D4565093F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B2D7-F73F-4700-910B-BD6A2B66CF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92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9B18-A6F3-47D0-8724-62FFD4AF94C0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27E1-8368-4F45-9A6D-0A05F3BB75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5977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529D-E9BE-4639-A5ED-84685CB511AF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36B3-DCC7-4419-A0C1-144139923F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8495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567D-0724-48ED-89C5-8136FF746689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2B30-5AA9-46FD-957D-AA74F6C9CB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50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EBF8-84C4-4D8A-A297-18C502584B53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9CAA-4442-4325-B983-5DC6DD8B1D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096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3754-8E36-4EBA-99FE-AE49FB7A0F08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47E0-3104-461A-A4DB-193BBA3ADD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07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0927-37BD-47C7-A2FB-9D445BAB6AE8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A1E3-0803-4580-9722-E750693BDE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855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C85F-3FB0-44AB-BC9F-D94B80511A9C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2A6C-AE17-4F41-A914-EA6083213D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70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EF7A-B00B-473A-9770-0C907CAE302D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DB6B-DBD7-4DD0-B09B-340223B212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89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ED0F-DE19-4623-9859-242318EB68DD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7017-CE00-4C29-AD02-F4B77B9C05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271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8FC491-430A-4092-B80F-812A85B8A4CA}" type="datetimeFigureOut">
              <a:rPr lang="pl-PL"/>
              <a:pPr>
                <a:defRPr/>
              </a:pPr>
              <a:t>2019-03-07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86F862-B1F3-422D-916B-8898911385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4.pn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89685" y="5682243"/>
            <a:ext cx="11556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POTENCJAŁ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BRANŻY NARZĘDZIOWO PRZETWÓRCZEJ W BYDGOSZCZY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715" y="307645"/>
            <a:ext cx="5412432" cy="516937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2304" y="2234982"/>
            <a:ext cx="2608418" cy="2279902"/>
          </a:xfrm>
          <a:prstGeom prst="rect">
            <a:avLst/>
          </a:prstGeom>
        </p:spPr>
      </p:pic>
      <p:pic>
        <p:nvPicPr>
          <p:cNvPr id="16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6" descr="bydgoszcz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034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35" y="1804228"/>
            <a:ext cx="8381637" cy="333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>
          <a:xfrm>
            <a:off x="6519676" y="3933056"/>
            <a:ext cx="2035175" cy="6477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91344" y="615051"/>
            <a:ext cx="495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solidFill>
                  <a:srgbClr val="00B0F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STRUKTURA PODMIOTÓW GOSPODARCZYCH</a:t>
            </a: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4" r="47971"/>
          <a:stretch>
            <a:fillRect/>
          </a:stretch>
        </p:blipFill>
        <p:spPr bwMode="auto">
          <a:xfrm>
            <a:off x="8896350" y="1196975"/>
            <a:ext cx="329565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62635" y="137173"/>
            <a:ext cx="5176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GOSPODARKA BYDGOSZCZY</a:t>
            </a:r>
            <a:endParaRPr lang="en-US" alt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6" descr="bydgoszcz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2348880"/>
            <a:ext cx="8618880" cy="29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12"/>
          <p:cNvSpPr/>
          <p:nvPr/>
        </p:nvSpPr>
        <p:spPr>
          <a:xfrm>
            <a:off x="6772885" y="3187304"/>
            <a:ext cx="2035175" cy="64928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95928" y="607293"/>
            <a:ext cx="659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solidFill>
                  <a:srgbClr val="00B0F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STRUKTURA ZATRUDNIENIA W SEKTORZE PRZEDSIĘBIORSTW</a:t>
            </a: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8" r="49455"/>
          <a:stretch>
            <a:fillRect/>
          </a:stretch>
        </p:blipFill>
        <p:spPr bwMode="auto">
          <a:xfrm>
            <a:off x="9167812" y="1082607"/>
            <a:ext cx="30241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2635" y="137173"/>
            <a:ext cx="5176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GOSPODARKA BYDGOSZCZY</a:t>
            </a:r>
            <a:endParaRPr lang="en-US" alt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6" descr="bydgoszcz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4"/>
          <p:cNvSpPr txBox="1">
            <a:spLocks noChangeArrowheads="1"/>
          </p:cNvSpPr>
          <p:nvPr/>
        </p:nvSpPr>
        <p:spPr bwMode="auto">
          <a:xfrm>
            <a:off x="695400" y="5439286"/>
            <a:ext cx="6371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POLSKA  		        		</a:t>
            </a:r>
            <a:r>
              <a:rPr lang="pl-PL" alt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6,1%</a:t>
            </a: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KUJAWSKO POMORSKIE 		</a:t>
            </a:r>
            <a:r>
              <a:rPr lang="pl-PL" alt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9,2%</a:t>
            </a:r>
            <a:endParaRPr lang="pl-PL" altLang="pl-PL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BYDGOSZCZ			</a:t>
            </a:r>
            <a:r>
              <a:rPr lang="pl-PL" alt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3,7%</a:t>
            </a:r>
            <a:endParaRPr lang="pl-PL" altLang="pl-PL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4"/>
          <p:cNvSpPr txBox="1">
            <a:spLocks noChangeArrowheads="1"/>
          </p:cNvSpPr>
          <p:nvPr/>
        </p:nvSpPr>
        <p:spPr bwMode="auto">
          <a:xfrm>
            <a:off x="6767111" y="4293095"/>
            <a:ext cx="13718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pl-PL" sz="1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Źródło: </a:t>
            </a:r>
            <a:r>
              <a:rPr lang="pl-PL" altLang="pl-PL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PUP Bydgoszcz</a:t>
            </a:r>
            <a:endParaRPr lang="pl-PL" altLang="pl-PL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1" t="881" r="23092" b="-548"/>
          <a:stretch/>
        </p:blipFill>
        <p:spPr>
          <a:xfrm>
            <a:off x="8382413" y="1084297"/>
            <a:ext cx="3801842" cy="4862821"/>
          </a:xfrm>
          <a:prstGeom prst="rect">
            <a:avLst/>
          </a:prstGeom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59382" y="67802"/>
            <a:ext cx="2980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BEZROBOCIE</a:t>
            </a:r>
            <a:endParaRPr lang="en-US" alt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89204" y="569352"/>
            <a:ext cx="5637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solidFill>
                  <a:srgbClr val="00B0F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BEZROBOCIE W BYDGOSZCZY W LATACH 2013-2019</a:t>
            </a: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8" name="Wykres 27"/>
          <p:cNvGraphicFramePr/>
          <p:nvPr>
            <p:extLst>
              <p:ext uri="{D42A27DB-BD31-4B8C-83A1-F6EECF244321}">
                <p14:modId xmlns:p14="http://schemas.microsoft.com/office/powerpoint/2010/main" xmlns="" val="2363604949"/>
              </p:ext>
            </p:extLst>
          </p:nvPr>
        </p:nvGraphicFramePr>
        <p:xfrm>
          <a:off x="932259" y="1295589"/>
          <a:ext cx="5846292" cy="359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6" descr="bydgoszcz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78693" y="426231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2265764" y="426231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995909" y="42623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3675402" y="42623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4413125" y="426349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5103602" y="426231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5599672" y="4255259"/>
            <a:ext cx="85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STYCZEŃ</a:t>
            </a:r>
          </a:p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2800" y="164539"/>
            <a:ext cx="7043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BRANŻA NARZĘDIOWO PRZETWÓRCZA</a:t>
            </a:r>
            <a:endParaRPr lang="en-US" alt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13842" y="642447"/>
            <a:ext cx="2384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solidFill>
                  <a:srgbClr val="00B0F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POTENCJAŁ BRANŻY</a:t>
            </a: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687182" y="1124744"/>
            <a:ext cx="9945321" cy="51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00B0F0"/>
              </a:buClr>
            </a:pPr>
            <a:r>
              <a:rPr lang="pl-PL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BRANŻA NARZĘDIOWO PRZETWÓRCZA</a:t>
            </a:r>
            <a:r>
              <a:rPr lang="pl-PL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pl-PL" altLang="pl-P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produkcja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narzędzi 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dla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przetwórstwa tworzyw sztucznych 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oraz wytwarzanie elementów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tworzyw 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polimerowych.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</a:pPr>
            <a:endParaRPr lang="pl-PL" altLang="pl-PL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  <a:buClr>
                <a:srgbClr val="00B0F0"/>
              </a:buClr>
            </a:pPr>
            <a:r>
              <a:rPr lang="pl-PL" alt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BRANŻA W LICZBACH:</a:t>
            </a:r>
          </a:p>
          <a:p>
            <a:pPr marL="171450" indent="-17145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Bydgoszcz</a:t>
            </a:r>
            <a:r>
              <a:rPr lang="pl-PL" alt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l-PL" altLang="pl-PL" sz="2400" dirty="0">
                <a:solidFill>
                  <a:srgbClr val="00B0F0"/>
                </a:solidFill>
              </a:rPr>
              <a:t>192 firmy 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zajmujące się przetwórstwem tworzyw sztucznych; 30 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narzędziowni</a:t>
            </a:r>
          </a:p>
          <a:p>
            <a:pPr marL="171450" indent="-17145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</a:t>
            </a:r>
            <a:r>
              <a:rPr lang="pl-PL" alt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bydgoski: </a:t>
            </a:r>
            <a:r>
              <a:rPr lang="pl-PL" altLang="pl-PL" sz="2400" dirty="0">
                <a:solidFill>
                  <a:srgbClr val="00B0F0"/>
                </a:solidFill>
              </a:rPr>
              <a:t>98 </a:t>
            </a:r>
            <a:r>
              <a:rPr lang="pl-PL" altLang="pl-PL" sz="2400" dirty="0" smtClean="0">
                <a:solidFill>
                  <a:srgbClr val="00B0F0"/>
                </a:solidFill>
              </a:rPr>
              <a:t>firm 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zajmujących 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się przetwórstwem tworzyw sztucznych; 13 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narzędziowni</a:t>
            </a:r>
          </a:p>
          <a:p>
            <a:pPr marL="171450" indent="-17145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Województwo Kujawsko-Pomorskie: </a:t>
            </a:r>
            <a:r>
              <a:rPr lang="pl-PL" altLang="pl-PL" sz="2400" dirty="0">
                <a:solidFill>
                  <a:srgbClr val="00B0F0"/>
                </a:solidFill>
              </a:rPr>
              <a:t>ok. 950 firm 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narzędziowo-przetwórczych</a:t>
            </a:r>
          </a:p>
          <a:p>
            <a:pPr algn="l">
              <a:buClr>
                <a:srgbClr val="00B0F0"/>
              </a:buClr>
            </a:pPr>
            <a:endParaRPr lang="pl-PL" altLang="pl-PL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  <a:buClr>
                <a:srgbClr val="00B0F0"/>
              </a:buClr>
            </a:pPr>
            <a:r>
              <a:rPr lang="pl-PL" alt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ZATRUDNIENIE: </a:t>
            </a:r>
          </a:p>
          <a:p>
            <a:pPr marL="171450" indent="-17145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Województwo Kujawsko-Pomorskie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l-PL" altLang="pl-PL" sz="2400" dirty="0">
                <a:solidFill>
                  <a:srgbClr val="00B0F0"/>
                </a:solidFill>
              </a:rPr>
              <a:t>ok. </a:t>
            </a:r>
            <a:r>
              <a:rPr lang="pl-PL" altLang="pl-PL" sz="2400" dirty="0" smtClean="0">
                <a:solidFill>
                  <a:srgbClr val="00B0F0"/>
                </a:solidFill>
              </a:rPr>
              <a:t>14 000 </a:t>
            </a:r>
            <a:r>
              <a:rPr lang="pl-PL" altLang="pl-PL" sz="2400" dirty="0">
                <a:solidFill>
                  <a:srgbClr val="00B0F0"/>
                </a:solidFill>
              </a:rPr>
              <a:t>osób 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(od 2013 r. wzrost o 1500 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osób)</a:t>
            </a:r>
          </a:p>
          <a:p>
            <a:pPr marL="171450" indent="-17145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Bydgoszcz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ok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l-PL" altLang="pl-PL" sz="2400" dirty="0">
                <a:solidFill>
                  <a:srgbClr val="00B0F0"/>
                </a:solidFill>
              </a:rPr>
              <a:t>4000 osób 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(od 2013 r. wzrost o ok. 400 osób</a:t>
            </a:r>
            <a:r>
              <a:rPr lang="pl-PL" alt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l">
              <a:buClr>
                <a:srgbClr val="00B0F0"/>
              </a:buClr>
            </a:pPr>
            <a:endParaRPr lang="pl-PL" alt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00B0F0"/>
              </a:buClr>
            </a:pPr>
            <a:endParaRPr lang="pl-PL" altLang="pl-PL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/>
          <a:srcRect t="17043" b="15041"/>
          <a:stretch/>
        </p:blipFill>
        <p:spPr>
          <a:xfrm>
            <a:off x="11453452" y="1514796"/>
            <a:ext cx="738548" cy="5343204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10978" y="4797152"/>
            <a:ext cx="2342474" cy="2342474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80792" y="0"/>
            <a:ext cx="1258856" cy="1258856"/>
          </a:xfrm>
          <a:prstGeom prst="rect">
            <a:avLst/>
          </a:prstGeom>
        </p:spPr>
      </p:pic>
      <p:pic>
        <p:nvPicPr>
          <p:cNvPr id="15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6" descr="bydgoszcz-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045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2800" y="164539"/>
            <a:ext cx="7043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BRANŻA NARZĘDIOWO PRZETWÓRCZA</a:t>
            </a:r>
            <a:endParaRPr lang="en-US" alt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13842" y="642447"/>
            <a:ext cx="2384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solidFill>
                  <a:srgbClr val="00B0F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POTENCJAŁ BRANŻY</a:t>
            </a: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335360" y="1172397"/>
            <a:ext cx="9637984" cy="51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WYBRANE FIRMY 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BYDGOSZCZY:</a:t>
            </a: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NAJWIĘKSI ODBIORCY 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" name="Obraz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7492583" y="5635"/>
            <a:ext cx="1524231" cy="152423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403" y="3247093"/>
            <a:ext cx="1280534" cy="4206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73" b="36056"/>
          <a:stretch/>
        </p:blipFill>
        <p:spPr>
          <a:xfrm>
            <a:off x="919046" y="3188284"/>
            <a:ext cx="1511163" cy="4785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763" y="3651742"/>
            <a:ext cx="1010236" cy="10102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99" b="37713"/>
          <a:stretch/>
        </p:blipFill>
        <p:spPr>
          <a:xfrm>
            <a:off x="4933862" y="2626350"/>
            <a:ext cx="1533420" cy="4215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62" b="31955"/>
          <a:stretch/>
        </p:blipFill>
        <p:spPr>
          <a:xfrm>
            <a:off x="1124304" y="1940913"/>
            <a:ext cx="889498" cy="2871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317" y="2435902"/>
            <a:ext cx="1548397" cy="55645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78" b="31394"/>
          <a:stretch/>
        </p:blipFill>
        <p:spPr>
          <a:xfrm>
            <a:off x="5083549" y="1872735"/>
            <a:ext cx="1208583" cy="50069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781" y="1947383"/>
            <a:ext cx="1160817" cy="3118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72" b="33111"/>
          <a:stretch/>
        </p:blipFill>
        <p:spPr>
          <a:xfrm>
            <a:off x="1081393" y="2481494"/>
            <a:ext cx="1258791" cy="43073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491" y="3396552"/>
            <a:ext cx="984868" cy="39394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836" y="1932287"/>
            <a:ext cx="883610" cy="28653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52" t="40957" r="14168" b="40548"/>
          <a:stretch/>
        </p:blipFill>
        <p:spPr>
          <a:xfrm>
            <a:off x="5148802" y="4225219"/>
            <a:ext cx="1103540" cy="290405"/>
          </a:xfrm>
          <a:prstGeom prst="rect">
            <a:avLst/>
          </a:prstGeom>
        </p:spPr>
      </p:pic>
      <p:cxnSp>
        <p:nvCxnSpPr>
          <p:cNvPr id="25" name="Łącznik prosty 24"/>
          <p:cNvCxnSpPr/>
          <p:nvPr/>
        </p:nvCxnSpPr>
        <p:spPr>
          <a:xfrm>
            <a:off x="2711624" y="1865436"/>
            <a:ext cx="0" cy="2880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4655840" y="1903177"/>
            <a:ext cx="0" cy="2880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8904312" y="1865436"/>
            <a:ext cx="0" cy="2880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6744072" y="1903177"/>
            <a:ext cx="0" cy="2880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6893" y="3998061"/>
            <a:ext cx="617554" cy="617554"/>
          </a:xfrm>
          <a:prstGeom prst="rect">
            <a:avLst/>
          </a:prstGeom>
        </p:spPr>
      </p:pic>
      <p:pic>
        <p:nvPicPr>
          <p:cNvPr id="35" name="Obraz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44" y="5676105"/>
            <a:ext cx="10571633" cy="7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31606" r="10826" b="34799"/>
          <a:stretch/>
        </p:blipFill>
        <p:spPr>
          <a:xfrm>
            <a:off x="9356899" y="4038777"/>
            <a:ext cx="1592320" cy="692314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19" b="28585"/>
          <a:stretch/>
        </p:blipFill>
        <p:spPr>
          <a:xfrm>
            <a:off x="9497991" y="3229995"/>
            <a:ext cx="1390685" cy="574296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76" b="35754"/>
          <a:stretch/>
        </p:blipFill>
        <p:spPr>
          <a:xfrm>
            <a:off x="9356652" y="2627913"/>
            <a:ext cx="1446429" cy="432048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96" b="33944"/>
          <a:stretch/>
        </p:blipFill>
        <p:spPr>
          <a:xfrm>
            <a:off x="9337531" y="1866823"/>
            <a:ext cx="1355060" cy="500824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37" b="34223"/>
          <a:stretch/>
        </p:blipFill>
        <p:spPr>
          <a:xfrm>
            <a:off x="6996017" y="4156860"/>
            <a:ext cx="1414110" cy="427621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71" b="39224"/>
          <a:stretch/>
        </p:blipFill>
        <p:spPr>
          <a:xfrm>
            <a:off x="6996017" y="3376842"/>
            <a:ext cx="1525212" cy="360040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71" b="33063"/>
          <a:stretch/>
        </p:blipFill>
        <p:spPr>
          <a:xfrm>
            <a:off x="6996017" y="2584755"/>
            <a:ext cx="1462483" cy="504056"/>
          </a:xfrm>
          <a:prstGeom prst="rect">
            <a:avLst/>
          </a:prstGeom>
        </p:spPr>
      </p:pic>
      <p:pic>
        <p:nvPicPr>
          <p:cNvPr id="42" name="Obraz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Obraz 6" descr="bydgoszcz-logo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486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403725" y="4654550"/>
            <a:ext cx="326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WWW.BARR.PL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27493" y="1948277"/>
            <a:ext cx="4636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pl-PL" alt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DZIĘKUJĘ ZA UWAGĘ</a:t>
            </a:r>
            <a:endParaRPr lang="en-US" alt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454" y="-11613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454" y="2048962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454" y="4138112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029358" y="3055192"/>
            <a:ext cx="583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00B0F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l-PL" alt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Edyta Wiwatowska – Prezes Zarządu</a:t>
            </a:r>
            <a:endParaRPr lang="pl-PL" altLang="pl-PL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13156" r="10313" b="11919"/>
          <a:stretch>
            <a:fillRect/>
          </a:stretch>
        </p:blipFill>
        <p:spPr bwMode="auto">
          <a:xfrm>
            <a:off x="9759146" y="146499"/>
            <a:ext cx="1186662" cy="5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6" descr="bydgoszcz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16632"/>
            <a:ext cx="910666" cy="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</TotalTime>
  <Words>178</Words>
  <Application>Microsoft Office PowerPoint</Application>
  <PresentationFormat>Niestandardowy</PresentationFormat>
  <Paragraphs>58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okonskil</dc:creator>
  <cp:lastModifiedBy>stepienk</cp:lastModifiedBy>
  <cp:revision>698</cp:revision>
  <cp:lastPrinted>2017-10-26T11:21:51Z</cp:lastPrinted>
  <dcterms:created xsi:type="dcterms:W3CDTF">2013-04-22T11:05:30Z</dcterms:created>
  <dcterms:modified xsi:type="dcterms:W3CDTF">2019-03-07T09:32:47Z</dcterms:modified>
</cp:coreProperties>
</file>