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4" r:id="rId9"/>
    <p:sldId id="266" r:id="rId10"/>
    <p:sldId id="267" r:id="rId11"/>
    <p:sldId id="263" r:id="rId1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0DBD9-1316-494D-8531-EF0ADA94C422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85252-C93C-4F3E-B7EE-B7A7840781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90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Ograniczenie energii pierwotnej jest wskaźnikiem</a:t>
            </a:r>
            <a:r>
              <a:rPr lang="pl-PL" baseline="0" dirty="0" smtClean="0"/>
              <a:t> informującym, ile Spółka zużyje mniej miału węgla kamiennego, będącego jej podstawowym paliwem. </a:t>
            </a:r>
            <a:endParaRPr lang="pl-PL" dirty="0" smtClean="0"/>
          </a:p>
          <a:p>
            <a:r>
              <a:rPr lang="pl-PL" baseline="0" dirty="0" smtClean="0"/>
              <a:t>dzięki zastosowaniu gazowych kogeneracyjnych źródeł ciepła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85252-C93C-4F3E-B7EE-B7A78407812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69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14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72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73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76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20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90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96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60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2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8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81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D5B8-C9CC-40DC-8005-4E1A2F8C1813}" type="datetimeFigureOut">
              <a:rPr lang="pl-PL" smtClean="0"/>
              <a:t>2017-08-29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5D92-02D1-4FF9-8EA4-348BD17D0D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873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14856" y="1148968"/>
            <a:ext cx="9144000" cy="5315013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tx2"/>
                </a:solidFill>
              </a:rPr>
              <a:t>Budowa źródeł ciepła pracujących w</a:t>
            </a:r>
            <a:br>
              <a:rPr lang="pl-PL" sz="5400" b="1" dirty="0" smtClean="0">
                <a:solidFill>
                  <a:schemeClr val="tx2"/>
                </a:solidFill>
              </a:rPr>
            </a:br>
            <a:r>
              <a:rPr lang="pl-PL" sz="5400" b="1" dirty="0" smtClean="0">
                <a:solidFill>
                  <a:schemeClr val="tx2"/>
                </a:solidFill>
              </a:rPr>
              <a:t> wysokosprawnej kogeneracji zasilanych gazem ziemnym </a:t>
            </a:r>
            <a:br>
              <a:rPr lang="pl-PL" sz="5400" b="1" dirty="0" smtClean="0">
                <a:solidFill>
                  <a:schemeClr val="tx2"/>
                </a:solidFill>
              </a:rPr>
            </a:br>
            <a:r>
              <a:rPr lang="pl-PL" sz="5400" b="1" dirty="0" smtClean="0">
                <a:solidFill>
                  <a:schemeClr val="tx2"/>
                </a:solidFill>
              </a:rPr>
              <a:t>na obszarze</a:t>
            </a:r>
            <a:br>
              <a:rPr lang="pl-PL" sz="5400" b="1" dirty="0" smtClean="0">
                <a:solidFill>
                  <a:schemeClr val="tx2"/>
                </a:solidFill>
              </a:rPr>
            </a:br>
            <a:r>
              <a:rPr lang="pl-PL" sz="5400" b="1" dirty="0" smtClean="0">
                <a:solidFill>
                  <a:schemeClr val="tx2"/>
                </a:solidFill>
              </a:rPr>
              <a:t> </a:t>
            </a:r>
            <a:r>
              <a:rPr lang="pl-PL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Metropolii Bydgoszcz</a:t>
            </a:r>
            <a:endParaRPr lang="pl-PL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88" y="604968"/>
            <a:ext cx="2164974" cy="673208"/>
          </a:xfrm>
          <a:prstGeom prst="rect">
            <a:avLst/>
          </a:prstGeom>
        </p:spPr>
      </p:pic>
      <p:pic>
        <p:nvPicPr>
          <p:cNvPr id="1034" name="Picture 10" descr="Herb szub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4" y="456939"/>
            <a:ext cx="815194" cy="9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d/d5/POL_Nak%C5%82o_nad_Noteci%C4%85_COA.svg/744px-POL_Nak%C5%82o_nad_Noteci%C4%85_CO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11" y="456939"/>
            <a:ext cx="778371" cy="9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upload.wikimedia.org/wikipedia/commons/thumb/0/09/POL_Solec_Kujawski_COA.svg/750px-POL_Solec_Kujawski_CO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71" y="435788"/>
            <a:ext cx="813689" cy="94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upload.wikimedia.org/wikipedia/commons/thumb/1/1d/POL_Koronowo_COA.svg/744px-POL_Koronowo_CO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94" y="435787"/>
            <a:ext cx="863016" cy="9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 descr="https://upload.wikimedia.org/wikipedia/commons/thumb/e/e4/POL_Bydgoszcz_COA.svg/744px-POL_Bydgoszcz_COA.sv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95" y="405001"/>
            <a:ext cx="766233" cy="902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4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1248" y="1472184"/>
            <a:ext cx="10512552" cy="51114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chemeClr val="tx2"/>
                </a:solidFill>
              </a:rPr>
              <a:t>W ramach Projektu pn. „Budowa sieci ciepłowniczej na terenie miasta Bydgoszczy umożliwiającej wykorzystanie energii cieplnej wytworzonej w warunkach wysokosprawnej </a:t>
            </a:r>
            <a:r>
              <a:rPr lang="pl-PL" sz="2200" dirty="0" smtClean="0">
                <a:solidFill>
                  <a:schemeClr val="tx2"/>
                </a:solidFill>
              </a:rPr>
              <a:t>kogeneracji”</a:t>
            </a:r>
            <a:r>
              <a:rPr lang="pl-PL" sz="2200" dirty="0">
                <a:solidFill>
                  <a:schemeClr val="tx2"/>
                </a:solidFill>
              </a:rPr>
              <a:t> </a:t>
            </a:r>
            <a:r>
              <a:rPr lang="pl-PL" sz="2200" dirty="0" smtClean="0">
                <a:solidFill>
                  <a:schemeClr val="tx2"/>
                </a:solidFill>
              </a:rPr>
              <a:t>Działanie </a:t>
            </a:r>
            <a:r>
              <a:rPr lang="pl-PL" sz="2200" dirty="0">
                <a:solidFill>
                  <a:schemeClr val="tx2"/>
                </a:solidFill>
              </a:rPr>
              <a:t>1.6.2, KPEC Spółka z o.o. prowadzi inwestycje o łącznej wartości 73,4 mln złotych, przy planowanej dotacji w wysokości 29,8 mln złotych. </a:t>
            </a:r>
            <a:endParaRPr lang="pl-PL" sz="22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700" dirty="0" smtClean="0">
                <a:solidFill>
                  <a:schemeClr val="tx2"/>
                </a:solidFill>
              </a:rPr>
              <a:t>Zakres </a:t>
            </a:r>
            <a:r>
              <a:rPr lang="pl-PL" sz="1700" dirty="0">
                <a:solidFill>
                  <a:schemeClr val="tx2"/>
                </a:solidFill>
              </a:rPr>
              <a:t>projektu: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700" dirty="0" smtClean="0">
                <a:solidFill>
                  <a:schemeClr val="tx2"/>
                </a:solidFill>
              </a:rPr>
              <a:t>- Budowa </a:t>
            </a:r>
            <a:r>
              <a:rPr lang="pl-PL" sz="1700" dirty="0">
                <a:solidFill>
                  <a:schemeClr val="tx2"/>
                </a:solidFill>
              </a:rPr>
              <a:t>sieci ciepłowniczej i przyłączy do obiektów istniejących oraz nowobudowanych na terenie miasta Bydgoszczy w celu dostawy ciepła wytwarzanego w wysokosprawnej kogeneracji: (18,720 km sieci ciepłowniczej),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700" dirty="0" smtClean="0">
                <a:solidFill>
                  <a:schemeClr val="tx2"/>
                </a:solidFill>
              </a:rPr>
              <a:t>- Budowa </a:t>
            </a:r>
            <a:r>
              <a:rPr lang="pl-PL" sz="1700" dirty="0">
                <a:solidFill>
                  <a:schemeClr val="tx2"/>
                </a:solidFill>
              </a:rPr>
              <a:t>węzłów cieplnych w obiektach: 106 szt</a:t>
            </a:r>
            <a:r>
              <a:rPr lang="pl-PL" sz="1700" dirty="0" smtClean="0">
                <a:solidFill>
                  <a:schemeClr val="tx2"/>
                </a:solidFill>
              </a:rPr>
              <a:t>., </a:t>
            </a:r>
            <a:endParaRPr lang="pl-PL" sz="1700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700" dirty="0" smtClean="0">
                <a:solidFill>
                  <a:schemeClr val="tx2"/>
                </a:solidFill>
              </a:rPr>
              <a:t>- Planowana moc zamówiona wybudowanego systemu ciepłowniczego w wyniku przyłączenia obiektów do systemu ciepłowniczego: 32,65 </a:t>
            </a:r>
            <a:r>
              <a:rPr lang="pl-PL" sz="1700" dirty="0" err="1" smtClean="0">
                <a:solidFill>
                  <a:schemeClr val="tx2"/>
                </a:solidFill>
              </a:rPr>
              <a:t>MWt</a:t>
            </a:r>
            <a:r>
              <a:rPr lang="pl-PL" sz="17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pl-PL" sz="17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700" dirty="0" smtClean="0">
                <a:solidFill>
                  <a:schemeClr val="tx2"/>
                </a:solidFill>
              </a:rPr>
              <a:t>Korzyści </a:t>
            </a:r>
            <a:r>
              <a:rPr lang="pl-PL" sz="1700" dirty="0">
                <a:solidFill>
                  <a:schemeClr val="tx2"/>
                </a:solidFill>
              </a:rPr>
              <a:t>projektu:</a:t>
            </a:r>
          </a:p>
          <a:p>
            <a:pPr marL="0" indent="0">
              <a:buNone/>
            </a:pPr>
            <a:r>
              <a:rPr lang="pl-PL" sz="1700" dirty="0" smtClean="0">
                <a:solidFill>
                  <a:schemeClr val="tx2"/>
                </a:solidFill>
              </a:rPr>
              <a:t>- Planowana </a:t>
            </a:r>
            <a:r>
              <a:rPr lang="pl-PL" sz="1700" dirty="0">
                <a:solidFill>
                  <a:schemeClr val="tx2"/>
                </a:solidFill>
              </a:rPr>
              <a:t>moc zamówiona wybudowanego systemu ciepłowniczego: 32,65 </a:t>
            </a:r>
            <a:r>
              <a:rPr lang="pl-PL" sz="1700" dirty="0" smtClean="0">
                <a:solidFill>
                  <a:schemeClr val="tx2"/>
                </a:solidFill>
              </a:rPr>
              <a:t>MW,</a:t>
            </a:r>
            <a:endParaRPr lang="pl-PL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700" dirty="0" smtClean="0">
                <a:solidFill>
                  <a:schemeClr val="tx2"/>
                </a:solidFill>
              </a:rPr>
              <a:t>- Rok </a:t>
            </a:r>
            <a:r>
              <a:rPr lang="pl-PL" sz="1700" dirty="0">
                <a:solidFill>
                  <a:schemeClr val="tx2"/>
                </a:solidFill>
              </a:rPr>
              <a:t>docelowy uzyskania wskaźników: 2023</a:t>
            </a:r>
            <a:r>
              <a:rPr lang="pl-PL" sz="17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pl-PL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700" dirty="0" smtClean="0">
                <a:solidFill>
                  <a:schemeClr val="tx2"/>
                </a:solidFill>
              </a:rPr>
              <a:t>Spodziewany </a:t>
            </a:r>
            <a:r>
              <a:rPr lang="pl-PL" sz="1700" dirty="0">
                <a:solidFill>
                  <a:schemeClr val="tx2"/>
                </a:solidFill>
              </a:rPr>
              <a:t>termin podpisania umów o dofinansowanie październik-grudzień 2017 roku. </a:t>
            </a:r>
          </a:p>
          <a:p>
            <a:pPr>
              <a:buFontTx/>
              <a:buChar char="-"/>
            </a:pPr>
            <a:endParaRPr lang="pl-PL" sz="18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pl-PL" sz="18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23" y="313267"/>
            <a:ext cx="2079077" cy="646498"/>
          </a:xfrm>
          <a:prstGeom prst="rect">
            <a:avLst/>
          </a:prstGeom>
        </p:spPr>
      </p:pic>
      <p:pic>
        <p:nvPicPr>
          <p:cNvPr id="5" name="Picture 10" descr="Herb szub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33" y="220103"/>
            <a:ext cx="782850" cy="9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d/d5/POL_Nak%C5%82o_nad_Noteci%C4%85_COA.svg/744px-POL_Nak%C5%82o_nad_Noteci%C4%85_CO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39" y="220103"/>
            <a:ext cx="747489" cy="8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upload.wikimedia.org/wikipedia/commons/thumb/0/09/POL_Solec_Kujawski_COA.svg/750px-POL_Solec_Kujawski_CO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200" y="198951"/>
            <a:ext cx="781406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upload.wikimedia.org/wikipedia/commons/thumb/1/1d/POL_Koronowo_COA.svg/744px-POL_Koronowo_CO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23" y="198951"/>
            <a:ext cx="826878" cy="9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https://upload.wikimedia.org/wikipedia/commons/thumb/e/e4/POL_Bydgoszcz_COA.svg/744px-POL_Bydgoszcz_COA.sv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05" y="198951"/>
            <a:ext cx="751619" cy="92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" y="947318"/>
            <a:ext cx="12033504" cy="481340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375648" y="6184237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</a:rPr>
              <a:t>Prezentację opracowało: </a:t>
            </a:r>
            <a:br>
              <a:rPr lang="pl-PL" sz="1600" dirty="0" smtClean="0">
                <a:solidFill>
                  <a:schemeClr val="tx2"/>
                </a:solidFill>
              </a:rPr>
            </a:br>
            <a:r>
              <a:rPr lang="pl-PL" sz="1600" dirty="0" smtClean="0">
                <a:solidFill>
                  <a:schemeClr val="tx2"/>
                </a:solidFill>
              </a:rPr>
              <a:t>Biuro Zarządu KPEC Spółka z o.o.</a:t>
            </a:r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71394" y="390251"/>
            <a:ext cx="292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smtClean="0">
                <a:solidFill>
                  <a:schemeClr val="tx2"/>
                </a:solidFill>
              </a:rPr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20105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16596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Czym jest kogeneracja?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41821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>
                <a:solidFill>
                  <a:schemeClr val="tx2"/>
                </a:solidFill>
              </a:rPr>
              <a:t>Kogeneracja jest procesem technologicznym, podczas którego w źródle ciepła jednocześnie wytwarzana jest energia elektryczna i cieplna. 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chemeClr val="tx2"/>
                </a:solidFill>
              </a:rPr>
              <a:t>Produkcja ciepła w skojarzeniu z produkcją energii elektrycznej wpływa </a:t>
            </a:r>
            <a:r>
              <a:rPr lang="pl-PL" dirty="0">
                <a:solidFill>
                  <a:schemeClr val="tx2"/>
                </a:solidFill>
              </a:rPr>
              <a:t>korzystnie na jego cenę, a także niweluje negatywny wpływ oddziaływania na środowisko, w porównaniu z tradycyjnymi metodami pozyskiwania energii cieplnej.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chemeClr val="tx2"/>
                </a:solidFill>
              </a:rPr>
              <a:t>KPEC na obszarze Metropolii Bydgoszcz wytwarza energię w ciepłowniach własnych zlokalizowanych w Białych Błotach, Nakle nad Notecią, Szubinie, Solcu Kujawskim, Koronowie oraz na Osowej Górze. 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7" y="294072"/>
            <a:ext cx="2335280" cy="726165"/>
          </a:xfrm>
          <a:prstGeom prst="rect">
            <a:avLst/>
          </a:prstGeom>
        </p:spPr>
      </p:pic>
      <p:pic>
        <p:nvPicPr>
          <p:cNvPr id="7" name="Picture 10" descr="Herb szub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32" y="146044"/>
            <a:ext cx="879320" cy="10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upload.wikimedia.org/wikipedia/commons/thumb/d/d5/POL_Nak%C5%82o_nad_Noteci%C4%85_COA.svg/744px-POL_Nak%C5%82o_nad_Noteci%C4%85_CO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39" y="146044"/>
            <a:ext cx="839601" cy="10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upload.wikimedia.org/wikipedia/commons/thumb/0/09/POL_Solec_Kujawski_COA.svg/750px-POL_Solec_Kujawski_CO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199" y="124892"/>
            <a:ext cx="877697" cy="10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s://upload.wikimedia.org/wikipedia/commons/thumb/1/1d/POL_Koronowo_COA.svg/744px-POL_Koronowo_CO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29" y="146043"/>
            <a:ext cx="914519" cy="10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 descr="https://upload.wikimedia.org/wikipedia/commons/thumb/e/e4/POL_Bydgoszcz_COA.svg/744px-POL_Bydgoszcz_COA.sv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28" y="146042"/>
            <a:ext cx="852968" cy="102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3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6731" y="1892807"/>
            <a:ext cx="10564368" cy="52212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600" dirty="0" smtClean="0">
                <a:solidFill>
                  <a:schemeClr val="tx2"/>
                </a:solidFill>
              </a:rPr>
              <a:t>22 sierpnia 2017 roku Zarząd KPEC Spółka z o.o. podpisał z Narodowym Funduszem Ochrony Środowiska i Gospodarki Wodnej umowy o dofinansowanie dwóch zadań w trybie konkursowym w ramach:</a:t>
            </a:r>
          </a:p>
          <a:p>
            <a:pPr marL="0" indent="0" algn="just">
              <a:buNone/>
            </a:pPr>
            <a:r>
              <a:rPr lang="pl-PL" sz="3600" dirty="0" smtClean="0">
                <a:solidFill>
                  <a:schemeClr val="tx2"/>
                </a:solidFill>
              </a:rPr>
              <a:t>Poddziałania 1.6.1. „Źródła wysokosprawnej kogeneracji”, Oś priorytetowa I Zmniejszenie emisyjności gospodarki Programu Operacyjnego Infrastruktura i Środowisko 2014 – 2020.</a:t>
            </a:r>
          </a:p>
          <a:p>
            <a:pPr marL="0" indent="0" algn="just">
              <a:buNone/>
            </a:pPr>
            <a:endParaRPr lang="pl-PL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6" y="275783"/>
            <a:ext cx="2091985" cy="650511"/>
          </a:xfrm>
          <a:prstGeom prst="rect">
            <a:avLst/>
          </a:prstGeom>
        </p:spPr>
      </p:pic>
      <p:pic>
        <p:nvPicPr>
          <p:cNvPr id="7" name="Picture 10" descr="Herb szub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1" y="182619"/>
            <a:ext cx="787710" cy="9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upload.wikimedia.org/wikipedia/commons/thumb/d/d5/POL_Nak%C5%82o_nad_Noteci%C4%85_COA.svg/744px-POL_Nak%C5%82o_nad_Noteci%C4%85_CO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87" y="182619"/>
            <a:ext cx="752129" cy="8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upload.wikimedia.org/wikipedia/commons/thumb/0/09/POL_Solec_Kujawski_COA.svg/750px-POL_Solec_Kujawski_CO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47" y="161467"/>
            <a:ext cx="786257" cy="9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s://upload.wikimedia.org/wikipedia/commons/thumb/1/1d/POL_Koronowo_COA.svg/744px-POL_Koronowo_CO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69" y="161468"/>
            <a:ext cx="855254" cy="9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 descr="https://upload.wikimedia.org/wikipedia/commons/thumb/e/e4/POL_Bydgoszcz_COA.svg/744px-POL_Bydgoszcz_COA.sv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53" y="161468"/>
            <a:ext cx="760499" cy="884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4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865631" y="125869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 smtClean="0">
                <a:solidFill>
                  <a:schemeClr val="tx2"/>
                </a:solidFill>
              </a:rPr>
              <a:t>Zadania polegają na budowie pięciu elektrociepłowni gazowych na obszarze Metropolii Bydgoszcz: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35" y="2103121"/>
            <a:ext cx="7231783" cy="504748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90" y="201344"/>
            <a:ext cx="2067657" cy="642947"/>
          </a:xfrm>
          <a:prstGeom prst="rect">
            <a:avLst/>
          </a:prstGeom>
        </p:spPr>
      </p:pic>
      <p:pic>
        <p:nvPicPr>
          <p:cNvPr id="9" name="Picture 10" descr="Herb szub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28" y="174383"/>
            <a:ext cx="778549" cy="9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upload.wikimedia.org/wikipedia/commons/thumb/d/d5/POL_Nak%C5%82o_nad_Noteci%C4%85_COA.svg/744px-POL_Nak%C5%82o_nad_Noteci%C4%85_CO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35" y="174383"/>
            <a:ext cx="743383" cy="8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upload.wikimedia.org/wikipedia/commons/thumb/0/09/POL_Solec_Kujawski_COA.svg/750px-POL_Solec_Kujawski_CO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495" y="153231"/>
            <a:ext cx="777113" cy="9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upload.wikimedia.org/wikipedia/commons/thumb/1/1d/POL_Koronowo_COA.svg/744px-POL_Koronowo_CO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18" y="153231"/>
            <a:ext cx="822335" cy="9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 descr="https://upload.wikimedia.org/wikipedia/commons/thumb/e/e4/POL_Bydgoszcz_COA.svg/744px-POL_Bydgoszcz_COA.sv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01" y="153231"/>
            <a:ext cx="769733" cy="8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9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9444" y="1508760"/>
            <a:ext cx="10515600" cy="5111496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pl-PL" sz="2600" b="1" dirty="0" smtClean="0">
                <a:solidFill>
                  <a:schemeClr val="tx2"/>
                </a:solidFill>
              </a:rPr>
              <a:t>Pierwsza umowa dotyczy budowy źródeł </a:t>
            </a:r>
            <a:r>
              <a:rPr lang="pl-PL" sz="2600" b="1" dirty="0">
                <a:solidFill>
                  <a:schemeClr val="tx2"/>
                </a:solidFill>
              </a:rPr>
              <a:t>ciepła </a:t>
            </a:r>
            <a:r>
              <a:rPr lang="pl-PL" sz="2600" b="1" dirty="0" smtClean="0">
                <a:solidFill>
                  <a:schemeClr val="tx2"/>
                </a:solidFill>
              </a:rPr>
              <a:t>pracujących </a:t>
            </a:r>
            <a:r>
              <a:rPr lang="pl-PL" sz="2600" b="1" dirty="0">
                <a:solidFill>
                  <a:schemeClr val="tx2"/>
                </a:solidFill>
              </a:rPr>
              <a:t>w wysokosprawnej kogeneracji </a:t>
            </a:r>
            <a:r>
              <a:rPr lang="pl-PL" sz="2600" b="1" dirty="0" smtClean="0">
                <a:solidFill>
                  <a:schemeClr val="tx2"/>
                </a:solidFill>
              </a:rPr>
              <a:t>zasilanych </a:t>
            </a:r>
            <a:r>
              <a:rPr lang="pl-PL" sz="2600" b="1" dirty="0">
                <a:solidFill>
                  <a:schemeClr val="tx2"/>
                </a:solidFill>
              </a:rPr>
              <a:t>gazem ziemnym na </a:t>
            </a:r>
            <a:r>
              <a:rPr lang="pl-PL" sz="2600" b="1" dirty="0" smtClean="0">
                <a:solidFill>
                  <a:schemeClr val="tx2"/>
                </a:solidFill>
              </a:rPr>
              <a:t>terenie ciepłowni w:</a:t>
            </a:r>
            <a:endParaRPr lang="pl-PL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Solcu Kujawskim </a:t>
            </a:r>
            <a:r>
              <a:rPr lang="pl-PL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Koronowie</a:t>
            </a:r>
          </a:p>
          <a:p>
            <a:pPr marL="0" indent="0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chemeClr val="tx2"/>
                </a:solidFill>
              </a:rPr>
              <a:t>Wskaźniki rezultatu bezpośredniego: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Całkowite </a:t>
            </a:r>
            <a:r>
              <a:rPr lang="pl-PL" sz="1800" dirty="0">
                <a:solidFill>
                  <a:schemeClr val="tx2"/>
                </a:solidFill>
              </a:rPr>
              <a:t>koszty projektu brutto: 		</a:t>
            </a:r>
            <a:r>
              <a:rPr lang="pl-PL" sz="1800" b="1" dirty="0" smtClean="0">
                <a:solidFill>
                  <a:schemeClr val="tx2"/>
                </a:solidFill>
              </a:rPr>
              <a:t>15.333.303,00 zł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tx2"/>
                </a:solidFill>
              </a:rPr>
              <a:t>w </a:t>
            </a:r>
            <a:r>
              <a:rPr lang="pl-PL" sz="1800" b="1" dirty="0">
                <a:solidFill>
                  <a:schemeClr val="tx2"/>
                </a:solidFill>
              </a:rPr>
              <a:t>tym: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Koszty </a:t>
            </a:r>
            <a:r>
              <a:rPr lang="pl-PL" sz="1800" dirty="0">
                <a:solidFill>
                  <a:schemeClr val="tx2"/>
                </a:solidFill>
              </a:rPr>
              <a:t>kwalifikowalne: 			</a:t>
            </a:r>
            <a:r>
              <a:rPr lang="pl-PL" sz="1800" b="1" dirty="0" smtClean="0">
                <a:solidFill>
                  <a:schemeClr val="tx2"/>
                </a:solidFill>
              </a:rPr>
              <a:t>12.403.800,00 </a:t>
            </a:r>
            <a:r>
              <a:rPr lang="pl-PL" sz="1800" b="1" dirty="0">
                <a:solidFill>
                  <a:schemeClr val="tx2"/>
                </a:solidFill>
              </a:rPr>
              <a:t>zł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Koszty </a:t>
            </a:r>
            <a:r>
              <a:rPr lang="pl-PL" sz="1800" dirty="0">
                <a:solidFill>
                  <a:schemeClr val="tx2"/>
                </a:solidFill>
              </a:rPr>
              <a:t>niekwalifikowane (w tym VAT): 	  </a:t>
            </a:r>
            <a:r>
              <a:rPr lang="pl-PL" sz="1800" dirty="0" smtClean="0">
                <a:solidFill>
                  <a:schemeClr val="tx2"/>
                </a:solidFill>
              </a:rPr>
              <a:t>	   </a:t>
            </a:r>
            <a:r>
              <a:rPr lang="pl-PL" sz="1800" b="1" dirty="0">
                <a:solidFill>
                  <a:schemeClr val="tx2"/>
                </a:solidFill>
              </a:rPr>
              <a:t>2.929.503,00 zł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</a:rPr>
              <a:t>Kwota dofinansowania: 		</a:t>
            </a:r>
            <a:r>
              <a:rPr lang="pl-PL" sz="1800" dirty="0" smtClean="0">
                <a:solidFill>
                  <a:schemeClr val="tx2"/>
                </a:solidFill>
              </a:rPr>
              <a:t>	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sz="1800" dirty="0" smtClean="0">
                <a:solidFill>
                  <a:schemeClr val="tx2"/>
                </a:solidFill>
              </a:rPr>
              <a:t>  </a:t>
            </a:r>
            <a:r>
              <a:rPr lang="pl-PL" sz="1800" b="1" dirty="0">
                <a:solidFill>
                  <a:schemeClr val="tx2"/>
                </a:solidFill>
              </a:rPr>
              <a:t>5.711.035,20 zł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</a:rPr>
              <a:t>Lata realizacji projektu: 	   		 </a:t>
            </a:r>
            <a:r>
              <a:rPr lang="pl-PL" sz="1800" dirty="0" smtClean="0">
                <a:solidFill>
                  <a:schemeClr val="tx2"/>
                </a:solidFill>
              </a:rPr>
              <a:t>           </a:t>
            </a:r>
            <a:r>
              <a:rPr lang="pl-PL" sz="1800" b="1" dirty="0" smtClean="0">
                <a:solidFill>
                  <a:schemeClr val="tx2"/>
                </a:solidFill>
              </a:rPr>
              <a:t>2016-2020</a:t>
            </a:r>
            <a:endParaRPr lang="pl-PL" sz="2400" dirty="0"/>
          </a:p>
          <a:p>
            <a:pPr marL="0" indent="0">
              <a:buNone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algn="just"/>
            <a:endParaRPr lang="pl-PL" dirty="0">
              <a:solidFill>
                <a:schemeClr val="tx2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49001"/>
              </p:ext>
            </p:extLst>
          </p:nvPr>
        </p:nvGraphicFramePr>
        <p:xfrm>
          <a:off x="471360" y="2595859"/>
          <a:ext cx="10126536" cy="92915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08911"/>
                <a:gridCol w="2808813"/>
                <a:gridCol w="1330874"/>
                <a:gridCol w="1477938"/>
              </a:tblGrid>
              <a:tr h="5085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2"/>
                          </a:solidFill>
                          <a:effectLst/>
                        </a:rPr>
                        <a:t>Jednostka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Wartość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Rok osiągnięcia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17335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Szacowany roczny spadek emisji gazów cieplarnianych (Cl)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tony równoważnika CO</a:t>
                      </a:r>
                      <a:r>
                        <a:rPr lang="pl-PL" sz="1200" baseline="-25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2"/>
                          </a:solidFill>
                          <a:effectLst/>
                        </a:rPr>
                        <a:t>20 939,18</a:t>
                      </a:r>
                      <a:endParaRPr lang="pl-PL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2021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1871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Zmniejszenie zużycia energii pierwotnej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GJ/rok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2"/>
                          </a:solidFill>
                          <a:effectLst/>
                        </a:rPr>
                        <a:t>114 463,00</a:t>
                      </a:r>
                      <a:endParaRPr lang="pl-PL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2021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15" y="348243"/>
            <a:ext cx="2037181" cy="633470"/>
          </a:xfrm>
          <a:prstGeom prst="rect">
            <a:avLst/>
          </a:prstGeom>
        </p:spPr>
      </p:pic>
      <p:pic>
        <p:nvPicPr>
          <p:cNvPr id="8" name="Picture 10" descr="Herb szub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70" y="220103"/>
            <a:ext cx="767073" cy="8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upload.wikimedia.org/wikipedia/commons/thumb/d/d5/POL_Nak%C5%82o_nad_Noteci%C4%85_COA.svg/744px-POL_Nak%C5%82o_nad_Noteci%C4%85_CO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077" y="220103"/>
            <a:ext cx="732425" cy="8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upload.wikimedia.org/wikipedia/commons/thumb/0/09/POL_Solec_Kujawski_COA.svg/750px-POL_Solec_Kujawski_CO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38" y="198951"/>
            <a:ext cx="765658" cy="8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s://upload.wikimedia.org/wikipedia/commons/thumb/1/1d/POL_Koronowo_COA.svg/744px-POL_Koronowo_CO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61" y="198952"/>
            <a:ext cx="810214" cy="9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 descr="https://upload.wikimedia.org/wikipedia/commons/thumb/e/e4/POL_Bydgoszcz_COA.svg/744px-POL_Bydgoszcz_COA.sv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43" y="198952"/>
            <a:ext cx="706333" cy="906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7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0896" y="1243584"/>
            <a:ext cx="10532207" cy="5513831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pl-PL" sz="2400" b="1" dirty="0" smtClean="0">
                <a:solidFill>
                  <a:schemeClr val="tx2"/>
                </a:solidFill>
              </a:rPr>
              <a:t>Druga umowa dotyczy budowy źródeł </a:t>
            </a:r>
            <a:r>
              <a:rPr lang="pl-PL" sz="2400" b="1" dirty="0">
                <a:solidFill>
                  <a:schemeClr val="tx2"/>
                </a:solidFill>
              </a:rPr>
              <a:t>ciepła </a:t>
            </a:r>
            <a:r>
              <a:rPr lang="pl-PL" sz="2400" b="1" dirty="0" smtClean="0">
                <a:solidFill>
                  <a:schemeClr val="tx2"/>
                </a:solidFill>
              </a:rPr>
              <a:t>pracujących </a:t>
            </a:r>
            <a:r>
              <a:rPr lang="pl-PL" sz="2400" b="1" dirty="0">
                <a:solidFill>
                  <a:schemeClr val="tx2"/>
                </a:solidFill>
              </a:rPr>
              <a:t>w wysokosprawnej kogeneracji </a:t>
            </a:r>
            <a:r>
              <a:rPr lang="pl-PL" sz="2400" b="1" dirty="0" smtClean="0">
                <a:solidFill>
                  <a:schemeClr val="tx2"/>
                </a:solidFill>
              </a:rPr>
              <a:t>zasilanych </a:t>
            </a:r>
            <a:r>
              <a:rPr lang="pl-PL" sz="2400" b="1" dirty="0">
                <a:solidFill>
                  <a:schemeClr val="tx2"/>
                </a:solidFill>
              </a:rPr>
              <a:t>gazem ziemnym na terenie </a:t>
            </a:r>
            <a:r>
              <a:rPr lang="pl-PL" sz="2400" b="1" dirty="0" smtClean="0">
                <a:solidFill>
                  <a:schemeClr val="tx2"/>
                </a:solidFill>
              </a:rPr>
              <a:t>ciepłowni w: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Szubinie, Nakle </a:t>
            </a: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 Notecią i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Osowej Górze</a:t>
            </a:r>
          </a:p>
          <a:p>
            <a:pPr marL="0" indent="0" algn="just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1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l-PL" sz="1800" b="1" dirty="0" smtClean="0">
                <a:solidFill>
                  <a:schemeClr val="tx2"/>
                </a:solidFill>
              </a:rPr>
              <a:t>   Wskaźniki </a:t>
            </a:r>
            <a:r>
              <a:rPr lang="pl-PL" sz="1800" b="1" dirty="0">
                <a:solidFill>
                  <a:schemeClr val="tx2"/>
                </a:solidFill>
              </a:rPr>
              <a:t>rezultatu bezpośredniego: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1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Całkowite </a:t>
            </a:r>
            <a:r>
              <a:rPr lang="pl-PL" sz="1800" dirty="0">
                <a:solidFill>
                  <a:schemeClr val="tx2"/>
                </a:solidFill>
              </a:rPr>
              <a:t>koszty projektu brutto: 		</a:t>
            </a:r>
            <a:r>
              <a:rPr lang="pl-PL" sz="1800" b="1" dirty="0" smtClean="0">
                <a:solidFill>
                  <a:schemeClr val="tx2"/>
                </a:solidFill>
              </a:rPr>
              <a:t> 23.245.155,00 zł 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tx2"/>
                </a:solidFill>
              </a:rPr>
              <a:t>w </a:t>
            </a:r>
            <a:r>
              <a:rPr lang="pl-PL" sz="1800" b="1" dirty="0">
                <a:solidFill>
                  <a:schemeClr val="tx2"/>
                </a:solidFill>
              </a:rPr>
              <a:t>tym: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Koszty </a:t>
            </a:r>
            <a:r>
              <a:rPr lang="pl-PL" sz="1800" dirty="0">
                <a:solidFill>
                  <a:schemeClr val="tx2"/>
                </a:solidFill>
              </a:rPr>
              <a:t>kwalifikowalne: 			</a:t>
            </a:r>
            <a:r>
              <a:rPr lang="pl-PL" sz="1800" b="1" dirty="0" smtClean="0">
                <a:solidFill>
                  <a:schemeClr val="tx2"/>
                </a:solidFill>
              </a:rPr>
              <a:t> 18.804.000,00 </a:t>
            </a:r>
            <a:r>
              <a:rPr lang="pl-PL" sz="1800" b="1" dirty="0">
                <a:solidFill>
                  <a:schemeClr val="tx2"/>
                </a:solidFill>
              </a:rPr>
              <a:t>zł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Koszty </a:t>
            </a:r>
            <a:r>
              <a:rPr lang="pl-PL" sz="1800" dirty="0">
                <a:solidFill>
                  <a:schemeClr val="tx2"/>
                </a:solidFill>
              </a:rPr>
              <a:t>niekwalifikowane (w tym VAT): 	  </a:t>
            </a:r>
            <a:r>
              <a:rPr lang="pl-PL" sz="1800" dirty="0" smtClean="0">
                <a:solidFill>
                  <a:schemeClr val="tx2"/>
                </a:solidFill>
              </a:rPr>
              <a:t>	   </a:t>
            </a:r>
            <a:r>
              <a:rPr lang="pl-PL" sz="1800" b="1" dirty="0" smtClean="0">
                <a:solidFill>
                  <a:schemeClr val="tx2"/>
                </a:solidFill>
              </a:rPr>
              <a:t>4.441.155,00 </a:t>
            </a:r>
            <a:r>
              <a:rPr lang="pl-PL" sz="1800" b="1" dirty="0">
                <a:solidFill>
                  <a:schemeClr val="tx2"/>
                </a:solidFill>
              </a:rPr>
              <a:t>zł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</a:rPr>
              <a:t>Kwota dofinansowania: 		</a:t>
            </a:r>
            <a:r>
              <a:rPr lang="pl-PL" sz="1800" dirty="0" smtClean="0">
                <a:solidFill>
                  <a:schemeClr val="tx2"/>
                </a:solidFill>
              </a:rPr>
              <a:t>	   </a:t>
            </a:r>
            <a:r>
              <a:rPr lang="pl-PL" sz="1800" b="1" dirty="0" smtClean="0">
                <a:solidFill>
                  <a:schemeClr val="tx2"/>
                </a:solidFill>
              </a:rPr>
              <a:t>8.565.504,06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2"/>
                </a:solidFill>
              </a:rPr>
              <a:t>zł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</a:rPr>
              <a:t>Lata realizacji projektu: 	   		 </a:t>
            </a:r>
            <a:r>
              <a:rPr lang="pl-PL" sz="1800" dirty="0" smtClean="0">
                <a:solidFill>
                  <a:schemeClr val="tx2"/>
                </a:solidFill>
              </a:rPr>
              <a:t>           </a:t>
            </a:r>
            <a:r>
              <a:rPr lang="pl-PL" sz="1800" b="1" dirty="0" smtClean="0">
                <a:solidFill>
                  <a:schemeClr val="tx2"/>
                </a:solidFill>
              </a:rPr>
              <a:t>2016-2022</a:t>
            </a:r>
            <a:endParaRPr lang="pl-PL" sz="2400" dirty="0"/>
          </a:p>
          <a:p>
            <a:pPr marL="0" indent="0">
              <a:buNone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algn="just"/>
            <a:endParaRPr lang="pl-PL" dirty="0">
              <a:solidFill>
                <a:schemeClr val="tx2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79755"/>
              </p:ext>
            </p:extLst>
          </p:nvPr>
        </p:nvGraphicFramePr>
        <p:xfrm>
          <a:off x="83487" y="2776331"/>
          <a:ext cx="9656033" cy="10543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99416"/>
                <a:gridCol w="2678308"/>
                <a:gridCol w="1269039"/>
                <a:gridCol w="1409270"/>
              </a:tblGrid>
              <a:tr h="6169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2"/>
                          </a:solidFill>
                          <a:effectLst/>
                        </a:rPr>
                        <a:t>Jednostka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Wartość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Rok osiągnięcia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1590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Szacowany roczny spadek emisji gazów cieplarnianych (Cl)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tony równoważnika CO</a:t>
                      </a:r>
                      <a:r>
                        <a:rPr lang="pl-PL" sz="1200" baseline="-25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2"/>
                          </a:solidFill>
                          <a:effectLst/>
                        </a:rPr>
                        <a:t>29 527,36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2"/>
                          </a:solidFill>
                          <a:effectLst/>
                        </a:rPr>
                        <a:t>2023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2270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2"/>
                          </a:solidFill>
                          <a:effectLst/>
                        </a:rPr>
                        <a:t>Zmniejszenie zużycia energii pierwotnej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2"/>
                          </a:solidFill>
                          <a:effectLst/>
                        </a:rPr>
                        <a:t>GJ/rok</a:t>
                      </a:r>
                      <a:endParaRPr lang="pl-PL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2"/>
                          </a:solidFill>
                          <a:effectLst/>
                        </a:rPr>
                        <a:t>161 745,02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2"/>
                          </a:solidFill>
                          <a:effectLst/>
                        </a:rPr>
                        <a:t>2023</a:t>
                      </a:r>
                      <a:endParaRPr lang="pl-PL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5" y="232518"/>
            <a:ext cx="2141926" cy="666041"/>
          </a:xfrm>
          <a:prstGeom prst="rect">
            <a:avLst/>
          </a:prstGeom>
        </p:spPr>
      </p:pic>
      <p:pic>
        <p:nvPicPr>
          <p:cNvPr id="8" name="Picture 10" descr="Herb szub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12" y="110375"/>
            <a:ext cx="806515" cy="9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upload.wikimedia.org/wikipedia/commons/thumb/d/d5/POL_Nak%C5%82o_nad_Noteci%C4%85_COA.svg/744px-POL_Nak%C5%82o_nad_Noteci%C4%85_CO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319" y="110375"/>
            <a:ext cx="770085" cy="9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upload.wikimedia.org/wikipedia/commons/thumb/0/09/POL_Solec_Kujawski_COA.svg/750px-POL_Solec_Kujawski_CO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79" y="89223"/>
            <a:ext cx="805027" cy="9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s://upload.wikimedia.org/wikipedia/commons/thumb/1/1d/POL_Koronowo_COA.svg/744px-POL_Koronowo_CO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03" y="89223"/>
            <a:ext cx="851874" cy="9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 descr="https://upload.wikimedia.org/wikipedia/commons/thumb/e/e4/POL_Bydgoszcz_COA.svg/744px-POL_Bydgoszcz_COA.sv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85" y="89223"/>
            <a:ext cx="751619" cy="95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3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182880" y="1616702"/>
            <a:ext cx="1175918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>
                <a:solidFill>
                  <a:schemeClr val="tx2"/>
                </a:solidFill>
              </a:rPr>
              <a:t>Zastosowanie gazu ziemnego w nowo budowanych elektrociepłowniach pozwoli na znaczne zmniejszenie zużycia węgla kamiennego. Istotną korzyścią wynikającą z zastosowania kogeneracji gazowej jest ograniczenie emisji dwutlenku węgla oraz szkodliwych pyłów do atmosfery, co wpłynie na poprawę jakości powietrza na obszarze Metropolii Bydgoszcz, stanowiąc istotne narzędzie walki ze smogiem.</a:t>
            </a:r>
          </a:p>
          <a:p>
            <a:pPr algn="ctr"/>
            <a:endParaRPr lang="pl-PL" sz="2400" dirty="0" smtClean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4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Całkowita wartość projektów: 38 578 458 PLN </a:t>
            </a:r>
            <a:endParaRPr lang="pl-PL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400" dirty="0" smtClean="0">
                <a:solidFill>
                  <a:schemeClr val="tx2"/>
                </a:solidFill>
              </a:rPr>
              <a:t>Całkowita kwota dofinansowania: </a:t>
            </a:r>
            <a:r>
              <a:rPr lang="pl-PL" sz="2400" dirty="0">
                <a:solidFill>
                  <a:schemeClr val="tx2"/>
                </a:solidFill>
              </a:rPr>
              <a:t>14 275 539,26 </a:t>
            </a:r>
            <a:r>
              <a:rPr lang="pl-PL" sz="2400" dirty="0" smtClean="0">
                <a:solidFill>
                  <a:schemeClr val="tx2"/>
                </a:solidFill>
              </a:rPr>
              <a:t>PLN</a:t>
            </a:r>
          </a:p>
          <a:p>
            <a:pPr algn="ctr"/>
            <a:endParaRPr lang="pl-PL" sz="2400" dirty="0" smtClean="0">
              <a:solidFill>
                <a:schemeClr val="tx2"/>
              </a:solidFill>
            </a:endParaRPr>
          </a:p>
          <a:p>
            <a:pPr algn="ctr"/>
            <a:r>
              <a:rPr lang="pl-PL" sz="2400" dirty="0" smtClean="0">
                <a:solidFill>
                  <a:schemeClr val="tx2"/>
                </a:solidFill>
              </a:rPr>
              <a:t>Szacowany całkowity spadek </a:t>
            </a:r>
            <a:r>
              <a:rPr lang="pl-PL" sz="2400" dirty="0">
                <a:solidFill>
                  <a:schemeClr val="tx2"/>
                </a:solidFill>
              </a:rPr>
              <a:t>emisji gazów cieplarnianych </a:t>
            </a:r>
            <a:r>
              <a:rPr lang="pl-PL" sz="2400" dirty="0" smtClean="0">
                <a:solidFill>
                  <a:schemeClr val="tx2"/>
                </a:solidFill>
              </a:rPr>
              <a:t>wyniesie 50 466,54 ton rocznie</a:t>
            </a:r>
          </a:p>
          <a:p>
            <a:pPr algn="ctr"/>
            <a:r>
              <a:rPr lang="pl-PL" sz="2400" dirty="0" smtClean="0">
                <a:solidFill>
                  <a:schemeClr val="tx2"/>
                </a:solidFill>
              </a:rPr>
              <a:t>Szacowane całkowite ograniczenie </a:t>
            </a:r>
            <a:r>
              <a:rPr lang="pl-PL" sz="2400" dirty="0">
                <a:solidFill>
                  <a:schemeClr val="tx2"/>
                </a:solidFill>
              </a:rPr>
              <a:t>z</a:t>
            </a:r>
            <a:r>
              <a:rPr lang="pl-PL" sz="2400" dirty="0" smtClean="0">
                <a:solidFill>
                  <a:schemeClr val="tx2"/>
                </a:solidFill>
              </a:rPr>
              <a:t>użycia energii pierwotnej wyniesie 276 208,02 GJ rocznie</a:t>
            </a:r>
            <a:endParaRPr lang="pl-PL" sz="2400" dirty="0">
              <a:solidFill>
                <a:schemeClr val="tx2"/>
              </a:solidFill>
            </a:endParaRPr>
          </a:p>
          <a:p>
            <a:pPr algn="ctr"/>
            <a:endParaRPr lang="pl-PL" sz="3200" dirty="0">
              <a:solidFill>
                <a:schemeClr val="tx2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23" y="313267"/>
            <a:ext cx="2079077" cy="646498"/>
          </a:xfrm>
          <a:prstGeom prst="rect">
            <a:avLst/>
          </a:prstGeom>
        </p:spPr>
      </p:pic>
      <p:pic>
        <p:nvPicPr>
          <p:cNvPr id="6" name="Picture 10" descr="Herb szub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33" y="220103"/>
            <a:ext cx="782850" cy="9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upload.wikimedia.org/wikipedia/commons/thumb/d/d5/POL_Nak%C5%82o_nad_Noteci%C4%85_COA.svg/744px-POL_Nak%C5%82o_nad_Noteci%C4%85_CO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39" y="220103"/>
            <a:ext cx="747489" cy="8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upload.wikimedia.org/wikipedia/commons/thumb/0/09/POL_Solec_Kujawski_COA.svg/750px-POL_Solec_Kujawski_CO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200" y="198951"/>
            <a:ext cx="781406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s://upload.wikimedia.org/wikipedia/commons/thumb/1/1d/POL_Koronowo_COA.svg/744px-POL_Koronowo_CO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23" y="198951"/>
            <a:ext cx="826878" cy="9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 descr="https://upload.wikimedia.org/wikipedia/commons/thumb/e/e4/POL_Bydgoszcz_COA.svg/744px-POL_Bydgoszcz_COA.sv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05" y="198951"/>
            <a:ext cx="751619" cy="92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4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8952" y="1280160"/>
            <a:ext cx="10594848" cy="4896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2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l-PL" sz="32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l-PL" sz="3600" b="1" dirty="0" smtClean="0">
                <a:solidFill>
                  <a:schemeClr val="tx2"/>
                </a:solidFill>
              </a:rPr>
              <a:t>Informacja nt. wniosków </a:t>
            </a:r>
            <a:r>
              <a:rPr lang="pl-PL" sz="3600" b="1" dirty="0">
                <a:solidFill>
                  <a:schemeClr val="tx2"/>
                </a:solidFill>
              </a:rPr>
              <a:t>o dofinansowanie z Programu Operacyjnego Infrastruktura i Środowisko 2014-2020 w </a:t>
            </a:r>
            <a:r>
              <a:rPr lang="pl-PL" sz="3600" b="1" dirty="0" smtClean="0">
                <a:solidFill>
                  <a:schemeClr val="tx2"/>
                </a:solidFill>
              </a:rPr>
              <a:t>ramach Zintegrowanych </a:t>
            </a:r>
            <a:r>
              <a:rPr lang="pl-PL" sz="3600" b="1" dirty="0">
                <a:solidFill>
                  <a:schemeClr val="tx2"/>
                </a:solidFill>
              </a:rPr>
              <a:t>Inwestycji Terytorialnych dla Bydgosko-Toruńskiego Obszaru Funkcjonalnego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23" y="313267"/>
            <a:ext cx="2079077" cy="646498"/>
          </a:xfrm>
          <a:prstGeom prst="rect">
            <a:avLst/>
          </a:prstGeom>
        </p:spPr>
      </p:pic>
      <p:pic>
        <p:nvPicPr>
          <p:cNvPr id="5" name="Picture 10" descr="Herb szub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33" y="220103"/>
            <a:ext cx="782850" cy="9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d/d5/POL_Nak%C5%82o_nad_Noteci%C4%85_COA.svg/744px-POL_Nak%C5%82o_nad_Noteci%C4%85_CO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39" y="220103"/>
            <a:ext cx="747489" cy="8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upload.wikimedia.org/wikipedia/commons/thumb/0/09/POL_Solec_Kujawski_COA.svg/750px-POL_Solec_Kujawski_CO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200" y="198951"/>
            <a:ext cx="781406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upload.wikimedia.org/wikipedia/commons/thumb/1/1d/POL_Koronowo_COA.svg/744px-POL_Koronowo_CO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23" y="198951"/>
            <a:ext cx="826878" cy="9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https://upload.wikimedia.org/wikipedia/commons/thumb/e/e4/POL_Bydgoszcz_COA.svg/744px-POL_Bydgoszcz_COA.sv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05" y="198951"/>
            <a:ext cx="751619" cy="92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4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8952" y="1298448"/>
            <a:ext cx="10594848" cy="5312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tx2"/>
                </a:solidFill>
              </a:rPr>
              <a:t>W ramach projektu pn. „Zwiększenie efektywności energetycznej poprzez przebudowę oraz termomodernizację sieci ciepłowniczej na terenie miasta Bydgoszczy – etap I” Działanie 1.5, KPEC Spółka z o.o. prowadzi inwestycje o łącznej wartości 82,2 mln złotych, przy planowanej dotacji w wysokości 33,4 mln złotych. </a:t>
            </a:r>
          </a:p>
          <a:p>
            <a:pPr marL="0" indent="0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Zakres </a:t>
            </a:r>
            <a:r>
              <a:rPr lang="pl-PL" sz="1800" dirty="0">
                <a:solidFill>
                  <a:schemeClr val="tx2"/>
                </a:solidFill>
              </a:rPr>
              <a:t>projektu: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- Wymiana </a:t>
            </a:r>
            <a:r>
              <a:rPr lang="pl-PL" sz="1800" dirty="0">
                <a:solidFill>
                  <a:schemeClr val="tx2"/>
                </a:solidFill>
              </a:rPr>
              <a:t>izolacji na ciepłociągach napowietrznych (17,146 km),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- Modernizacja </a:t>
            </a:r>
            <a:r>
              <a:rPr lang="pl-PL" sz="1800" dirty="0">
                <a:solidFill>
                  <a:schemeClr val="tx2"/>
                </a:solidFill>
              </a:rPr>
              <a:t>podziemnych sieci ciepłowniczych (5,466 km),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- Likwidacja </a:t>
            </a:r>
            <a:r>
              <a:rPr lang="pl-PL" sz="1800" dirty="0">
                <a:solidFill>
                  <a:schemeClr val="tx2"/>
                </a:solidFill>
              </a:rPr>
              <a:t>4 grupowych węzłów cieplnych (tzw. central grupowych) i ich wymiana na 135 indywidualnych węzłów cieplnych wraz z wymianą sieci ciepłowniczej niskiego parametru (13,020 km) na sieć wysokoparametrową (6,620 km</a:t>
            </a:r>
            <a:r>
              <a:rPr lang="pl-PL" sz="1800" dirty="0" smtClean="0">
                <a:solidFill>
                  <a:schemeClr val="tx2"/>
                </a:solidFill>
              </a:rPr>
              <a:t>).</a:t>
            </a:r>
          </a:p>
          <a:p>
            <a:pPr marL="0" indent="0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>
                <a:solidFill>
                  <a:schemeClr val="tx2"/>
                </a:solidFill>
              </a:rPr>
              <a:t>Korzyści projektu: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- Szacowany </a:t>
            </a:r>
            <a:r>
              <a:rPr lang="pl-PL" sz="1800" dirty="0">
                <a:solidFill>
                  <a:schemeClr val="tx2"/>
                </a:solidFill>
              </a:rPr>
              <a:t>roczny spadek emisji gazów cieplarnianych (CI):  20 916,70 ton </a:t>
            </a:r>
            <a:r>
              <a:rPr lang="pl-PL" sz="1800" dirty="0" smtClean="0">
                <a:solidFill>
                  <a:schemeClr val="tx2"/>
                </a:solidFill>
              </a:rPr>
              <a:t>CO</a:t>
            </a:r>
            <a:r>
              <a:rPr lang="pl-PL" sz="1800" baseline="-25000" dirty="0" smtClean="0">
                <a:solidFill>
                  <a:schemeClr val="tx2"/>
                </a:solidFill>
              </a:rPr>
              <a:t>2</a:t>
            </a:r>
            <a:r>
              <a:rPr lang="pl-PL" sz="1800" dirty="0" smtClean="0">
                <a:solidFill>
                  <a:schemeClr val="tx2"/>
                </a:solidFill>
              </a:rPr>
              <a:t>/rok,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- Zmniejszenie zużycia energii pierwotnej: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- 186 </a:t>
            </a:r>
            <a:r>
              <a:rPr lang="pl-PL" sz="1800" dirty="0">
                <a:solidFill>
                  <a:schemeClr val="tx2"/>
                </a:solidFill>
              </a:rPr>
              <a:t>007,19 GJ/rok.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- Rok </a:t>
            </a:r>
            <a:r>
              <a:rPr lang="pl-PL" sz="1800" dirty="0">
                <a:solidFill>
                  <a:schemeClr val="tx2"/>
                </a:solidFill>
              </a:rPr>
              <a:t>docelowy uzyskania wskaźników: </a:t>
            </a:r>
            <a:r>
              <a:rPr lang="pl-PL" sz="1800" dirty="0" smtClean="0">
                <a:solidFill>
                  <a:schemeClr val="tx2"/>
                </a:solidFill>
              </a:rPr>
              <a:t>2021</a:t>
            </a:r>
          </a:p>
          <a:p>
            <a:pPr marL="0" indent="0">
              <a:spcBef>
                <a:spcPts val="600"/>
              </a:spcBef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Spodziewany </a:t>
            </a:r>
            <a:r>
              <a:rPr lang="pl-PL" sz="1800" dirty="0">
                <a:solidFill>
                  <a:schemeClr val="tx2"/>
                </a:solidFill>
              </a:rPr>
              <a:t>termin podpisania umów o dofinansowanie październik-grudzień 2017 roku.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8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23" y="313267"/>
            <a:ext cx="2079077" cy="646498"/>
          </a:xfrm>
          <a:prstGeom prst="rect">
            <a:avLst/>
          </a:prstGeom>
        </p:spPr>
      </p:pic>
      <p:pic>
        <p:nvPicPr>
          <p:cNvPr id="5" name="Picture 10" descr="Herb szub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33" y="220103"/>
            <a:ext cx="782850" cy="9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d/d5/POL_Nak%C5%82o_nad_Noteci%C4%85_COA.svg/744px-POL_Nak%C5%82o_nad_Noteci%C4%85_CO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39" y="220103"/>
            <a:ext cx="747489" cy="8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upload.wikimedia.org/wikipedia/commons/thumb/0/09/POL_Solec_Kujawski_COA.svg/750px-POL_Solec_Kujawski_CO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200" y="198951"/>
            <a:ext cx="781406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upload.wikimedia.org/wikipedia/commons/thumb/1/1d/POL_Koronowo_COA.svg/744px-POL_Koronowo_CO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23" y="198951"/>
            <a:ext cx="826878" cy="9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https://upload.wikimedia.org/wikipedia/commons/thumb/e/e4/POL_Bydgoszcz_COA.svg/744px-POL_Bydgoszcz_COA.sv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05" y="198951"/>
            <a:ext cx="751619" cy="92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8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717</Words>
  <Application>Microsoft Office PowerPoint</Application>
  <PresentationFormat>Panoramiczny</PresentationFormat>
  <Paragraphs>101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Motyw pakietu Office</vt:lpstr>
      <vt:lpstr>Budowa źródeł ciepła pracujących w  wysokosprawnej kogeneracji zasilanych gazem ziemnym  na obszarze  Metropolii Bydgoszcz</vt:lpstr>
      <vt:lpstr>Czym jest kogeneracja?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Budowa źródeł ciepła pracujących w  wysokosprawnej kogeneracji zasilanych gazem ziemnym  na obszarze  Metropolii Bydgoszcz</dc:title>
  <dc:creator>Tomasz Lewandowski</dc:creator>
  <cp:lastModifiedBy>Tomasz Lewandowski</cp:lastModifiedBy>
  <cp:revision>23</cp:revision>
  <cp:lastPrinted>2017-08-29T09:21:59Z</cp:lastPrinted>
  <dcterms:created xsi:type="dcterms:W3CDTF">2017-08-28T10:00:02Z</dcterms:created>
  <dcterms:modified xsi:type="dcterms:W3CDTF">2017-08-29T09:36:33Z</dcterms:modified>
</cp:coreProperties>
</file>