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57" r:id="rId3"/>
    <p:sldId id="260" r:id="rId4"/>
    <p:sldId id="261" r:id="rId5"/>
    <p:sldId id="262" r:id="rId6"/>
    <p:sldId id="264" r:id="rId7"/>
    <p:sldId id="265" r:id="rId8"/>
    <p:sldId id="263" r:id="rId9"/>
    <p:sldId id="266" r:id="rId10"/>
    <p:sldId id="26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74" autoAdjust="0"/>
  </p:normalViewPr>
  <p:slideViewPr>
    <p:cSldViewPr>
      <p:cViewPr>
        <p:scale>
          <a:sx n="100" d="100"/>
          <a:sy n="100" d="100"/>
        </p:scale>
        <p:origin x="-1308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D7473-07EB-4429-AB4D-C4F26C108A93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9021-F1A5-4D35-9485-7383D7DB4444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6EFE0-FB9F-4382-BBCA-6E0FBA0AED96}" type="datetimeFigureOut">
              <a:rPr lang="pl-PL" smtClean="0"/>
              <a:pPr/>
              <a:t>2017-04-10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7C82E-0F22-455D-A744-6BFF4E0A506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ctrTitle"/>
          </p:nvPr>
        </p:nvSpPr>
        <p:spPr>
          <a:xfrm>
            <a:off x="1259632" y="1916832"/>
            <a:ext cx="6836941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pl-PL" sz="4000" b="1" dirty="0" smtClean="0"/>
              <a:t>Trasa Uniwersytecka</a:t>
            </a:r>
            <a:br>
              <a:rPr lang="pl-PL" sz="4000" b="1" dirty="0" smtClean="0"/>
            </a:br>
            <a:r>
              <a:rPr lang="pl-PL" sz="4000" b="1" dirty="0" smtClean="0"/>
              <a:t>w komplecie</a:t>
            </a:r>
          </a:p>
        </p:txBody>
      </p:sp>
      <p:sp>
        <p:nvSpPr>
          <p:cNvPr id="8" name="Prostokąt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solidFill>
                  <a:schemeClr val="bg1"/>
                </a:solidFill>
                <a:latin typeface="+mj-lt"/>
              </a:rPr>
              <a:t>www.bydgoszcz.pl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www.fb.com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/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bydgoszczpl</a:t>
            </a:r>
            <a:endParaRPr lang="pl-P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C:\Users\okonskil\Desktop\Grafika\1111 Loga i Herb Bydgoszczy\B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959" y="188640"/>
            <a:ext cx="17224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123728" y="3501008"/>
            <a:ext cx="50405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 smtClean="0"/>
              <a:t>Podpisanie umowy na budowę II etapu inwestycji</a:t>
            </a:r>
          </a:p>
          <a:p>
            <a:pPr algn="ctr"/>
            <a:endParaRPr lang="pl-PL" sz="1400" dirty="0" smtClean="0"/>
          </a:p>
          <a:p>
            <a:pPr algn="ctr"/>
            <a:endParaRPr lang="pl-PL" sz="1400" dirty="0"/>
          </a:p>
        </p:txBody>
      </p:sp>
      <p:pic>
        <p:nvPicPr>
          <p:cNvPr id="1028" name="Picture 4" descr="C:\Users\okonskil\Desktop\europe-flag-1332945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60648"/>
            <a:ext cx="433783" cy="288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16" descr="3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36712"/>
            <a:ext cx="4672364" cy="5400600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solidFill>
                  <a:schemeClr val="bg1"/>
                </a:solidFill>
                <a:latin typeface="+mj-lt"/>
              </a:rPr>
              <a:t>www.bydgoszcz.pl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www.fb.com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/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bydgoszczpl</a:t>
            </a:r>
            <a:endParaRPr lang="pl-P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C:\Users\okonskil\Desktop\Grafika\1111 Loga i Herb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959" y="188640"/>
            <a:ext cx="17224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123728" y="35010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 smtClean="0"/>
          </a:p>
          <a:p>
            <a:pPr algn="ctr"/>
            <a:endParaRPr lang="pl-PL" sz="1400" dirty="0"/>
          </a:p>
        </p:txBody>
      </p:sp>
      <p:pic>
        <p:nvPicPr>
          <p:cNvPr id="1028" name="Picture 4" descr="C:\Users\okonskil\Desktop\europe-flag-1332945_2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60648"/>
            <a:ext cx="433783" cy="288032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611560" y="1886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Ważne liczby i fakty</a:t>
            </a:r>
            <a:endParaRPr lang="pl-PL" sz="2400" b="1" dirty="0"/>
          </a:p>
        </p:txBody>
      </p:sp>
      <p:sp>
        <p:nvSpPr>
          <p:cNvPr id="29" name="Prostokąt 28"/>
          <p:cNvSpPr/>
          <p:nvPr/>
        </p:nvSpPr>
        <p:spPr>
          <a:xfrm>
            <a:off x="17291937" y="204158"/>
            <a:ext cx="10967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Uniwersyteckiej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4860032" y="764704"/>
            <a:ext cx="410445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dirty="0" smtClean="0"/>
              <a:t> Koszt prac budowlanych – 28,5 mln zł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Dofinansowanie unijne – około 70 procent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Długość nowego odcinka – 500 metrów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Długość modernizowanego odcinka ul. Glinki – 1100 metrów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Gwarancja – 8 lat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Termin realizacji – lato 2018 rok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Wykonawca – Przedsiębiorstwo Budowy Dróg i Mostów „Kobylarnia”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pPr>
              <a:buFont typeface="Arial" pitchFamily="34" charset="0"/>
              <a:buChar char="•"/>
            </a:pPr>
            <a:r>
              <a:rPr lang="pl-PL" dirty="0" smtClean="0"/>
              <a:t> Inwestor – Miasto Bydgoszcz (ZDMiKP)</a:t>
            </a:r>
          </a:p>
          <a:p>
            <a:pPr>
              <a:buFont typeface="Arial" pitchFamily="34" charset="0"/>
              <a:buChar char="•"/>
            </a:pPr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/>
        </p:nvSpPr>
        <p:spPr>
          <a:xfrm>
            <a:off x="107504" y="4797152"/>
            <a:ext cx="9036496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solidFill>
                  <a:schemeClr val="bg1"/>
                </a:solidFill>
                <a:latin typeface="+mj-lt"/>
              </a:rPr>
              <a:t>www.bydgoszcz.pl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www.fb.com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/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bydgoszczpl</a:t>
            </a:r>
            <a:endParaRPr lang="pl-P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C:\Users\okonskil\Desktop\Grafika\1111 Loga i Herb Bydgoszczy\B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959" y="188640"/>
            <a:ext cx="17224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899592" y="5301208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W latach 40. na niemieckich planach Bydgoszczy zaczęto zaznaczać planowane przeprawy mostowe na Brdzie. Wśród nich znajdowała się między innymi część obecnej Trasy Uniwersyteckiej. Po wojnie również wracano do tych pomysłów.</a:t>
            </a:r>
            <a:endParaRPr lang="pl-PL" sz="1400" dirty="0"/>
          </a:p>
        </p:txBody>
      </p:sp>
      <p:pic>
        <p:nvPicPr>
          <p:cNvPr id="1028" name="Picture 4" descr="C:\Users\okonskil\Desktop\europe-flag-1332945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60648"/>
            <a:ext cx="433783" cy="288032"/>
          </a:xfrm>
          <a:prstGeom prst="rect">
            <a:avLst/>
          </a:prstGeom>
          <a:noFill/>
        </p:spPr>
      </p:pic>
      <p:pic>
        <p:nvPicPr>
          <p:cNvPr id="2" name="Picture 3" descr="C:\Users\sitarekm\Desktop\stadpl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083" y="836712"/>
            <a:ext cx="8978917" cy="4032448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683568" y="33265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Pierwsze pomysły na Trasę Uniwersytecką</a:t>
            </a:r>
            <a:endParaRPr lang="pl-PL" sz="2000" b="1" dirty="0"/>
          </a:p>
        </p:txBody>
      </p:sp>
      <p:sp>
        <p:nvSpPr>
          <p:cNvPr id="19" name="Prostokąt zaokrąglony 18"/>
          <p:cNvSpPr/>
          <p:nvPr/>
        </p:nvSpPr>
        <p:spPr>
          <a:xfrm>
            <a:off x="2123728" y="1988840"/>
            <a:ext cx="1080120" cy="2088232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4355976" y="2420888"/>
            <a:ext cx="1080120" cy="2088232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rostokąt zaokrąglony 20"/>
          <p:cNvSpPr/>
          <p:nvPr/>
        </p:nvSpPr>
        <p:spPr>
          <a:xfrm>
            <a:off x="7956376" y="2924944"/>
            <a:ext cx="1080120" cy="1872208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/>
          <p:cNvSpPr txBox="1"/>
          <p:nvPr/>
        </p:nvSpPr>
        <p:spPr>
          <a:xfrm>
            <a:off x="1907704" y="1124744"/>
            <a:ext cx="1656184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Trasa Uniwersytecka</a:t>
            </a:r>
            <a:endParaRPr lang="pl-PL" b="1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779912" y="1700808"/>
            <a:ext cx="1728192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err="1" smtClean="0"/>
              <a:t>al.Wyszyńskiego</a:t>
            </a:r>
            <a:endParaRPr lang="pl-PL" b="1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6228184" y="3212976"/>
            <a:ext cx="1656184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smtClean="0"/>
              <a:t>ul. Kazimierza Wielkiego</a:t>
            </a:r>
            <a:endParaRPr lang="pl-PL" b="1" dirty="0"/>
          </a:p>
        </p:txBody>
      </p:sp>
      <p:pic>
        <p:nvPicPr>
          <p:cNvPr id="1026" name="Picture 2" descr="C:\Users\sitarekm\Desktop\20170407_104414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908720"/>
            <a:ext cx="3456383" cy="1944216"/>
          </a:xfrm>
          <a:prstGeom prst="rect">
            <a:avLst/>
          </a:prstGeom>
          <a:noFill/>
        </p:spPr>
      </p:pic>
      <p:sp>
        <p:nvSpPr>
          <p:cNvPr id="23" name="Prostokąt zaokrąglony 22"/>
          <p:cNvSpPr/>
          <p:nvPr/>
        </p:nvSpPr>
        <p:spPr>
          <a:xfrm>
            <a:off x="7596336" y="980728"/>
            <a:ext cx="792088" cy="1224136"/>
          </a:xfrm>
          <a:prstGeom prst="roundRect">
            <a:avLst/>
          </a:prstGeom>
          <a:solidFill>
            <a:schemeClr val="bg1">
              <a:alpha val="3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solidFill>
                  <a:schemeClr val="bg1"/>
                </a:solidFill>
                <a:latin typeface="+mj-lt"/>
              </a:rPr>
              <a:t>www.bydgoszcz.pl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www.fb.com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/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bydgoszczpl</a:t>
            </a:r>
            <a:endParaRPr lang="pl-P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C:\Users\okonskil\Desktop\Grafika\1111 Loga i Herb Bydgoszczy\B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959" y="188640"/>
            <a:ext cx="17224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Users\okonskil\Desktop\europe-flag-1332945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60648"/>
            <a:ext cx="433783" cy="288032"/>
          </a:xfrm>
          <a:prstGeom prst="rect">
            <a:avLst/>
          </a:prstGeom>
          <a:noFill/>
        </p:spPr>
      </p:pic>
      <p:sp>
        <p:nvSpPr>
          <p:cNvPr id="18" name="pole tekstowe 17"/>
          <p:cNvSpPr txBox="1"/>
          <p:nvPr/>
        </p:nvSpPr>
        <p:spPr>
          <a:xfrm>
            <a:off x="683568" y="332656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Koncepcje, plany, studia…</a:t>
            </a:r>
            <a:endParaRPr lang="pl-PL" sz="2000" b="1" dirty="0"/>
          </a:p>
        </p:txBody>
      </p:sp>
      <p:pic>
        <p:nvPicPr>
          <p:cNvPr id="2053" name="Picture 5" descr="C:\Users\sitarekm\Desktop\Trasa Uni 2 Raporty\Studium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764703"/>
            <a:ext cx="4788025" cy="3733207"/>
          </a:xfrm>
          <a:prstGeom prst="rect">
            <a:avLst/>
          </a:prstGeom>
          <a:noFill/>
        </p:spPr>
      </p:pic>
      <p:pic>
        <p:nvPicPr>
          <p:cNvPr id="2054" name="Picture 6" descr="C:\Users\sitarekm\Desktop\Trasa Uni 2 Raporty\MPZP 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764704"/>
            <a:ext cx="4248472" cy="3859411"/>
          </a:xfrm>
          <a:prstGeom prst="rect">
            <a:avLst/>
          </a:prstGeom>
          <a:noFill/>
        </p:spPr>
      </p:pic>
      <p:sp>
        <p:nvSpPr>
          <p:cNvPr id="17" name="Prostokąt 16"/>
          <p:cNvSpPr/>
          <p:nvPr/>
        </p:nvSpPr>
        <p:spPr>
          <a:xfrm>
            <a:off x="107504" y="4509120"/>
            <a:ext cx="9036496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6" name="pole tekstowe 25"/>
          <p:cNvSpPr txBox="1"/>
          <p:nvPr/>
        </p:nvSpPr>
        <p:spPr>
          <a:xfrm>
            <a:off x="395536" y="5085184"/>
            <a:ext cx="874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dokumentach planistycznych trasę zaczęto ujmować po wojnie. Korytarz pod trasę na Wzgórzu Wolności wpisano też do miejscowego planu zagospodarowania z lat 70. XX wieku oraz kolejnych studiów uwarunkowań i kierunków zagospodarowania przestrzennego. 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solidFill>
                  <a:schemeClr val="bg1"/>
                </a:solidFill>
                <a:latin typeface="+mj-lt"/>
              </a:rPr>
              <a:t>www.bydgoszcz.pl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www.fb.com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/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bydgoszczpl</a:t>
            </a:r>
            <a:endParaRPr lang="pl-P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C:\Users\okonskil\Desktop\Grafika\1111 Loga i Herb Bydgoszczy\B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959" y="188640"/>
            <a:ext cx="17224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123728" y="35010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 smtClean="0"/>
          </a:p>
          <a:p>
            <a:pPr algn="ctr"/>
            <a:endParaRPr lang="pl-PL" sz="1400" dirty="0"/>
          </a:p>
        </p:txBody>
      </p:sp>
      <p:pic>
        <p:nvPicPr>
          <p:cNvPr id="1028" name="Picture 4" descr="C:\Users\okonskil\Desktop\europe-flag-1332945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60648"/>
            <a:ext cx="433783" cy="288032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107504" y="4869160"/>
            <a:ext cx="9036496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5" name="Picture 3" descr="C:\Users\sitarekm\Desktop\Trasa Uni 2 Raporty\_SAW659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08720"/>
            <a:ext cx="9036496" cy="3997590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251520" y="522920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Dzięki temu pod trasę zarezerwowano większość niezbędnych terenów. Realizując oba etapy, do wyburzenia przeznaczono tylko kilka budynków.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55576" y="3326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Korytarz pod ważną arterię</a:t>
            </a:r>
            <a:endParaRPr lang="pl-PL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itarekm\Desktop\budow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4392488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solidFill>
                  <a:schemeClr val="bg1"/>
                </a:solidFill>
                <a:latin typeface="+mj-lt"/>
              </a:rPr>
              <a:t>www.bydgoszcz.pl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www.fb.com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/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bydgoszczpl</a:t>
            </a:r>
            <a:endParaRPr lang="pl-P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C:\Users\okonskil\Desktop\Grafika\1111 Loga i Herb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959" y="188640"/>
            <a:ext cx="17224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123728" y="35010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 smtClean="0"/>
          </a:p>
          <a:p>
            <a:pPr algn="ctr"/>
            <a:endParaRPr lang="pl-PL" sz="1400" dirty="0"/>
          </a:p>
        </p:txBody>
      </p:sp>
      <p:pic>
        <p:nvPicPr>
          <p:cNvPr id="1028" name="Picture 4" descr="C:\Users\okonskil\Desktop\europe-flag-1332945_2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60648"/>
            <a:ext cx="433783" cy="288032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0" y="4869160"/>
            <a:ext cx="9036496" cy="21602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07504" y="5085184"/>
            <a:ext cx="9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latach 2010-13 trwała budowa I etapu Trasy Uniwersyteckiej pomiędzy ul. Berwińskiego </a:t>
            </a:r>
            <a:br>
              <a:rPr lang="pl-PL" dirty="0" smtClean="0"/>
            </a:br>
            <a:r>
              <a:rPr lang="pl-PL" dirty="0" smtClean="0"/>
              <a:t>i Wojska Polskiego. Kosztowała 213 mln zł. Jej kluczowym elementem jest most Uniwersytecki z 70-metrowym pylonem w formie dwóch przenikających się podków. Inwestycję udało się zrealizować przede wszystkim dzięki unijnemu dofinansowaniu w kwocie 93 mln zł.</a:t>
            </a:r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83568" y="18864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Miliony z UE, ruszyliśmy z budową </a:t>
            </a:r>
            <a:endParaRPr lang="pl-PL" sz="2400" b="1" dirty="0"/>
          </a:p>
        </p:txBody>
      </p:sp>
      <p:sp>
        <p:nvSpPr>
          <p:cNvPr id="11" name="Prostokąt 10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 descr="Tu przebie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764704"/>
            <a:ext cx="5826082" cy="4104456"/>
          </a:xfrm>
          <a:prstGeom prst="rect">
            <a:avLst/>
          </a:prstGeom>
        </p:spPr>
      </p:pic>
      <p:pic>
        <p:nvPicPr>
          <p:cNvPr id="7169" name="Picture 1" descr="C:\Users\sitarekm\Desktop\Trasa Uni 2 Raporty\_SAW6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2681814" cy="4032448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solidFill>
                  <a:schemeClr val="bg1"/>
                </a:solidFill>
                <a:latin typeface="+mj-lt"/>
              </a:rPr>
              <a:t>www.bydgoszcz.pl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www.fb.com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/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bydgoszczpl</a:t>
            </a:r>
            <a:endParaRPr lang="pl-P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C:\Users\okonskil\Desktop\Grafika\1111 Loga i Herb Bydgoszczy\BP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9959" y="188640"/>
            <a:ext cx="17224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123728" y="35010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 smtClean="0"/>
          </a:p>
          <a:p>
            <a:pPr algn="ctr"/>
            <a:endParaRPr lang="pl-PL" sz="1400" dirty="0"/>
          </a:p>
        </p:txBody>
      </p:sp>
      <p:pic>
        <p:nvPicPr>
          <p:cNvPr id="1028" name="Picture 4" descr="C:\Users\okonskil\Desktop\europe-flag-1332945_25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424" y="260648"/>
            <a:ext cx="433783" cy="288032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107504" y="4797152"/>
            <a:ext cx="9036496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251520" y="5229200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2013 roku rozpoczęły się prace nad projektem przedłużenia Trasy Uniwersyteckiej. Na tym etapie przeprowadzono też konsultacje z mieszkańcami. Po nich wprowadzono kilka zmian: dodatkowe parkingi, zatoki autobusowe w rejonie ul. </a:t>
            </a:r>
            <a:r>
              <a:rPr lang="pl-PL" smtClean="0"/>
              <a:t>Magnuszewskiej, </a:t>
            </a:r>
            <a:r>
              <a:rPr lang="pl-PL" dirty="0" smtClean="0"/>
              <a:t>dłuższe </a:t>
            </a:r>
            <a:r>
              <a:rPr lang="pl-PL" smtClean="0"/>
              <a:t>pasy </a:t>
            </a:r>
            <a:r>
              <a:rPr lang="pl-PL" smtClean="0"/>
              <a:t>ruchu.  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755576" y="332656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Przygotowania do II etapu</a:t>
            </a:r>
            <a:endParaRPr lang="pl-PL" sz="2400" b="1" dirty="0"/>
          </a:p>
        </p:txBody>
      </p:sp>
      <p:pic>
        <p:nvPicPr>
          <p:cNvPr id="7170" name="Picture 2" descr="C:\Users\sitarekm\Desktop\Trasa Uni 2 Raporty\_SAW65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221" y="764704"/>
            <a:ext cx="2730779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solidFill>
                  <a:schemeClr val="bg1"/>
                </a:solidFill>
                <a:latin typeface="+mj-lt"/>
              </a:rPr>
              <a:t>www.bydgoszcz.pl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www.fb.com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/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bydgoszczpl</a:t>
            </a:r>
            <a:endParaRPr lang="pl-P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C:\Users\okonskil\Desktop\Grafika\1111 Loga i Herb Bydgoszczy\B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959" y="188640"/>
            <a:ext cx="17224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123728" y="35010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 smtClean="0"/>
          </a:p>
          <a:p>
            <a:pPr algn="ctr"/>
            <a:endParaRPr lang="pl-PL" sz="1400" dirty="0"/>
          </a:p>
        </p:txBody>
      </p:sp>
      <p:pic>
        <p:nvPicPr>
          <p:cNvPr id="1028" name="Picture 4" descr="C:\Users\okonskil\Desktop\europe-flag-1332945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60648"/>
            <a:ext cx="433783" cy="288032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107504" y="4869160"/>
            <a:ext cx="9036496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3075" name="Picture 3" descr="C:\Users\sitarekm\Desktop\Trasa Uni 2 Raporty\_SAW6598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908720"/>
            <a:ext cx="9036496" cy="3997590"/>
          </a:xfrm>
          <a:prstGeom prst="rect">
            <a:avLst/>
          </a:prstGeom>
          <a:noFill/>
        </p:spPr>
      </p:pic>
      <p:sp>
        <p:nvSpPr>
          <p:cNvPr id="17" name="pole tekstowe 16"/>
          <p:cNvSpPr txBox="1"/>
          <p:nvPr/>
        </p:nvSpPr>
        <p:spPr>
          <a:xfrm>
            <a:off x="251520" y="5229200"/>
            <a:ext cx="889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 2016 roku ZDMiKP otrzymał zezwolenie na realizację inwestycji drogowej (ZRID). Rok wcześniej udało się zmienić status drogi. Dzięki zaliczeniu jej do dróg wojewódzkich, zadanie dofinansowane zostanie ponownie z funduszy unijnych na poziomie około 70 %. </a:t>
            </a:r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51520" y="260648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Bydgoszcz uzyskuje pozwolenie na budowę </a:t>
            </a:r>
            <a:endParaRPr lang="pl-PL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solidFill>
                  <a:schemeClr val="bg1"/>
                </a:solidFill>
                <a:latin typeface="+mj-lt"/>
              </a:rPr>
              <a:t>www.bydgoszcz.pl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www.fb.com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/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bydgoszczpl</a:t>
            </a:r>
            <a:endParaRPr lang="pl-P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C:\Users\okonskil\Desktop\Grafika\1111 Loga i Herb Bydgoszczy\B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9959" y="188640"/>
            <a:ext cx="17224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123728" y="35010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 smtClean="0"/>
          </a:p>
          <a:p>
            <a:pPr algn="ctr"/>
            <a:endParaRPr lang="pl-PL" sz="1400" dirty="0"/>
          </a:p>
        </p:txBody>
      </p:sp>
      <p:pic>
        <p:nvPicPr>
          <p:cNvPr id="1028" name="Picture 4" descr="C:\Users\okonskil\Desktop\europe-flag-1332945_25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424" y="260648"/>
            <a:ext cx="433783" cy="288032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107504" y="3861048"/>
            <a:ext cx="9036496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611560" y="1886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II etap – korzystne zmiany  </a:t>
            </a:r>
            <a:endParaRPr lang="pl-PL" sz="2400" b="1" dirty="0"/>
          </a:p>
        </p:txBody>
      </p:sp>
      <p:pic>
        <p:nvPicPr>
          <p:cNvPr id="13" name="Obraz 12" descr="Trasa Uniwersyrecka 2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764704"/>
            <a:ext cx="9144000" cy="3154202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2771800" y="1556792"/>
            <a:ext cx="208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Trasa Uniwersytecka</a:t>
            </a:r>
            <a:endParaRPr lang="pl-PL" dirty="0"/>
          </a:p>
        </p:txBody>
      </p:sp>
      <p:sp>
        <p:nvSpPr>
          <p:cNvPr id="19" name="pole tekstowe 18"/>
          <p:cNvSpPr txBox="1"/>
          <p:nvPr/>
        </p:nvSpPr>
        <p:spPr>
          <a:xfrm rot="16200000">
            <a:off x="-629396" y="1933653"/>
            <a:ext cx="184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Wojska Polskiego </a:t>
            </a:r>
            <a:endParaRPr lang="pl-PL" dirty="0"/>
          </a:p>
        </p:txBody>
      </p:sp>
      <p:sp>
        <p:nvSpPr>
          <p:cNvPr id="20" name="pole tekstowe 19"/>
          <p:cNvSpPr txBox="1"/>
          <p:nvPr/>
        </p:nvSpPr>
        <p:spPr>
          <a:xfrm rot="18929177">
            <a:off x="6209479" y="3306021"/>
            <a:ext cx="103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Karpacka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 rot="18744584">
            <a:off x="8048296" y="1472691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Glinki</a:t>
            </a:r>
            <a:endParaRPr lang="pl-PL" dirty="0"/>
          </a:p>
        </p:txBody>
      </p:sp>
      <p:sp>
        <p:nvSpPr>
          <p:cNvPr id="22" name="pole tekstowe 21"/>
          <p:cNvSpPr txBox="1"/>
          <p:nvPr/>
        </p:nvSpPr>
        <p:spPr>
          <a:xfrm rot="4574325">
            <a:off x="7115307" y="2761757"/>
            <a:ext cx="1733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Al. Jana Pawła II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 rot="3922857">
            <a:off x="4837026" y="3123036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Ujejskiego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323528" y="4221088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Inwestycja zakłada przede wszystkim budowę nowej, blisko 500-metrowej ulicy, łączącej Wojska Polskiego z al. Jana Pawła II i ul. Glinki. Na odcinku od Wojska Polskiego do </a:t>
            </a:r>
            <a:br>
              <a:rPr lang="pl-PL" dirty="0" smtClean="0"/>
            </a:br>
            <a:r>
              <a:rPr lang="pl-PL" dirty="0" smtClean="0"/>
              <a:t>ul. Ujejskiego zaprojektowano dwie jezdnie o szerokości 7 m. Obie jezdnie będą posiadać, po swoich zewnętrznych stronach, ścieżki rowerowe i chodniki. Dodatkowo, w tym rejonie zostanie przebudowane skrzyżowanie ul. Ujejskiego z ul. Karpacką. Na jego miejscu zaprojektowano 4-wlotowe rondo. Nad ulicą Jana Pawła II powstanie wiadukt.</a:t>
            </a:r>
            <a:r>
              <a:rPr lang="pl-PL" b="1" dirty="0" smtClean="0"/>
              <a:t> </a:t>
            </a:r>
            <a:endParaRPr lang="pl-PL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6732240" y="14127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Wiadukt 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sitarekm\Desktop\magnuszewsk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4074954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237288"/>
            <a:ext cx="9144000" cy="6207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200" dirty="0" err="1">
                <a:solidFill>
                  <a:schemeClr val="bg1"/>
                </a:solidFill>
                <a:latin typeface="+mj-lt"/>
              </a:rPr>
              <a:t>www.bydgoszcz.pl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          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www.fb.com</a:t>
            </a:r>
            <a:r>
              <a:rPr lang="pl-PL" sz="1200" dirty="0">
                <a:solidFill>
                  <a:schemeClr val="bg1"/>
                </a:solidFill>
                <a:latin typeface="+mj-lt"/>
              </a:rPr>
              <a:t>/</a:t>
            </a:r>
            <a:r>
              <a:rPr lang="pl-PL" sz="1200" dirty="0" err="1">
                <a:solidFill>
                  <a:schemeClr val="bg1"/>
                </a:solidFill>
                <a:latin typeface="+mj-lt"/>
              </a:rPr>
              <a:t>bydgoszczpl</a:t>
            </a:r>
            <a:endParaRPr lang="pl-PL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" name="Picture 2" descr="C:\Users\okonskil\Desktop\Grafika\1111 Loga i Herb Bydgoszczy\BP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9959" y="188640"/>
            <a:ext cx="172243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pole tekstowe 15"/>
          <p:cNvSpPr txBox="1"/>
          <p:nvPr/>
        </p:nvSpPr>
        <p:spPr>
          <a:xfrm>
            <a:off x="2123728" y="3501008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400" dirty="0" smtClean="0"/>
          </a:p>
          <a:p>
            <a:pPr algn="ctr"/>
            <a:endParaRPr lang="pl-PL" sz="1400" dirty="0"/>
          </a:p>
        </p:txBody>
      </p:sp>
      <p:pic>
        <p:nvPicPr>
          <p:cNvPr id="1028" name="Picture 4" descr="C:\Users\okonskil\Desktop\europe-flag-1332945_25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4" y="260648"/>
            <a:ext cx="433783" cy="288032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0" y="4653136"/>
            <a:ext cx="9144000" cy="2880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8" name="pole tekstowe 17"/>
          <p:cNvSpPr txBox="1"/>
          <p:nvPr/>
        </p:nvSpPr>
        <p:spPr>
          <a:xfrm>
            <a:off x="611560" y="18864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Modernizacja ul. Glinki w pakiecie</a:t>
            </a:r>
            <a:endParaRPr lang="pl-PL" sz="2400" b="1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395536" y="5157192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Zmodernizowana zostanie również ulica Glinki na odcinku od Cmentarnej do skrzyżowania z Magnuszewską, gdzie wybudowane zostanie również 4-wlotowe  rondo. Na ul. Glinki powstaną bezpieczne przejścia dla pieszych z azylami.</a:t>
            </a:r>
          </a:p>
        </p:txBody>
      </p:sp>
      <p:sp>
        <p:nvSpPr>
          <p:cNvPr id="29" name="Prostokąt 28"/>
          <p:cNvSpPr/>
          <p:nvPr/>
        </p:nvSpPr>
        <p:spPr>
          <a:xfrm>
            <a:off x="17291937" y="204158"/>
            <a:ext cx="10967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100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Uniwersyteckiej</a:t>
            </a:r>
            <a:endParaRPr lang="pl-PL" dirty="0"/>
          </a:p>
        </p:txBody>
      </p:sp>
      <p:sp>
        <p:nvSpPr>
          <p:cNvPr id="11" name="Prostokąt 10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 rot="1475437">
            <a:off x="1793994" y="1825578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Ul. Glinki</a:t>
            </a:r>
            <a:endParaRPr lang="pl-PL" dirty="0"/>
          </a:p>
        </p:txBody>
      </p:sp>
      <p:sp>
        <p:nvSpPr>
          <p:cNvPr id="31" name="pole tekstowe 30"/>
          <p:cNvSpPr txBox="1"/>
          <p:nvPr/>
        </p:nvSpPr>
        <p:spPr>
          <a:xfrm rot="520084">
            <a:off x="7596336" y="3645024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Ul. Glinki</a:t>
            </a:r>
            <a:endParaRPr lang="pl-PL" dirty="0"/>
          </a:p>
        </p:txBody>
      </p:sp>
      <p:sp>
        <p:nvSpPr>
          <p:cNvPr id="32" name="pole tekstowe 31"/>
          <p:cNvSpPr txBox="1"/>
          <p:nvPr/>
        </p:nvSpPr>
        <p:spPr>
          <a:xfrm rot="16784383">
            <a:off x="5041558" y="1407461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Ul. Magnuszewska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418</Words>
  <Application>Microsoft Office PowerPoint</Application>
  <PresentationFormat>Pokaz na ekranie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Trasa Uniwersytecka w komplecie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Przykładowy tytuł</dc:title>
  <dc:creator>okonskil</dc:creator>
  <cp:lastModifiedBy>przybyla</cp:lastModifiedBy>
  <cp:revision>233</cp:revision>
  <dcterms:created xsi:type="dcterms:W3CDTF">2017-01-12T09:39:17Z</dcterms:created>
  <dcterms:modified xsi:type="dcterms:W3CDTF">2017-04-10T10:13:02Z</dcterms:modified>
</cp:coreProperties>
</file>