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399" r:id="rId4"/>
    <p:sldId id="329" r:id="rId5"/>
    <p:sldId id="327" r:id="rId6"/>
    <p:sldId id="328" r:id="rId7"/>
    <p:sldId id="330" r:id="rId8"/>
    <p:sldId id="334" r:id="rId9"/>
    <p:sldId id="336" r:id="rId10"/>
    <p:sldId id="338" r:id="rId11"/>
    <p:sldId id="340" r:id="rId12"/>
    <p:sldId id="342" r:id="rId13"/>
    <p:sldId id="344" r:id="rId14"/>
    <p:sldId id="346" r:id="rId15"/>
    <p:sldId id="348" r:id="rId16"/>
    <p:sldId id="350" r:id="rId17"/>
    <p:sldId id="352" r:id="rId18"/>
    <p:sldId id="354" r:id="rId19"/>
    <p:sldId id="356" r:id="rId20"/>
    <p:sldId id="358" r:id="rId21"/>
    <p:sldId id="360" r:id="rId22"/>
    <p:sldId id="362" r:id="rId23"/>
    <p:sldId id="364" r:id="rId24"/>
    <p:sldId id="366" r:id="rId25"/>
    <p:sldId id="368" r:id="rId26"/>
    <p:sldId id="370" r:id="rId27"/>
    <p:sldId id="372" r:id="rId28"/>
    <p:sldId id="373" r:id="rId29"/>
    <p:sldId id="376" r:id="rId30"/>
    <p:sldId id="379" r:id="rId31"/>
    <p:sldId id="378" r:id="rId32"/>
    <p:sldId id="382" r:id="rId33"/>
    <p:sldId id="383" r:id="rId34"/>
    <p:sldId id="386" r:id="rId35"/>
    <p:sldId id="388" r:id="rId36"/>
    <p:sldId id="390" r:id="rId37"/>
    <p:sldId id="391" r:id="rId38"/>
    <p:sldId id="392" r:id="rId39"/>
    <p:sldId id="396" r:id="rId40"/>
    <p:sldId id="397" r:id="rId41"/>
    <p:sldId id="398" r:id="rId42"/>
    <p:sldId id="393" r:id="rId43"/>
    <p:sldId id="394" r:id="rId44"/>
    <p:sldId id="395" r:id="rId4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1" autoAdjust="0"/>
  </p:normalViewPr>
  <p:slideViewPr>
    <p:cSldViewPr snapToGrid="0">
      <p:cViewPr>
        <p:scale>
          <a:sx n="60" d="100"/>
          <a:sy n="60" d="100"/>
        </p:scale>
        <p:origin x="190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4D549-E94D-4F80-B3FB-DB11DF8B617D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6939-4470-46E0-9765-92656A8D8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17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D6939-4470-46E0-9765-92656A8D884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443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40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19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14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7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70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97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28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86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73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42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48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1D20-391A-452B-B98C-69422FFD30F4}" type="datetimeFigureOut">
              <a:rPr lang="pl-PL" smtClean="0"/>
              <a:t>2023-01-03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27FD-0C3E-4520-9322-DF7F89141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02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96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3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Miedzyń-Prądy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531274" y="1979712"/>
            <a:ext cx="89923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Budowa ścieżki i zazielenienie terenu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Kanałem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Bydgoskim - okolice kładki, </a:t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stronę śluzy Prądy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>
                <a:solidFill>
                  <a:schemeClr val="tx2"/>
                </a:solidFill>
              </a:rPr>
              <a:t>Zdrowie i </a:t>
            </a:r>
            <a:r>
              <a:rPr lang="pl-PL" sz="3600" b="1" dirty="0" smtClean="0">
                <a:solidFill>
                  <a:schemeClr val="tx2"/>
                </a:solidFill>
              </a:rPr>
              <a:t>przyroda: </a:t>
            </a:r>
            <a:r>
              <a:rPr lang="pl-PL" sz="3600" dirty="0" smtClean="0">
                <a:solidFill>
                  <a:schemeClr val="tx2"/>
                </a:solidFill>
              </a:rPr>
              <a:t>wiata rowerowa, </a:t>
            </a:r>
            <a:br>
              <a:rPr lang="pl-PL" sz="3600" dirty="0" smtClean="0">
                <a:solidFill>
                  <a:schemeClr val="tx2"/>
                </a:solidFill>
              </a:rPr>
            </a:br>
            <a:r>
              <a:rPr lang="pl-PL" sz="3600" dirty="0" smtClean="0">
                <a:solidFill>
                  <a:schemeClr val="tx2"/>
                </a:solidFill>
              </a:rPr>
              <a:t>łąka </a:t>
            </a:r>
            <a:r>
              <a:rPr lang="pl-PL" sz="3600" dirty="0" smtClean="0">
                <a:solidFill>
                  <a:schemeClr val="tx2"/>
                </a:solidFill>
              </a:rPr>
              <a:t>kwietna, doposażenie placu zabaw </a:t>
            </a:r>
            <a:br>
              <a:rPr lang="pl-PL" sz="3600" dirty="0" smtClean="0">
                <a:solidFill>
                  <a:schemeClr val="tx2"/>
                </a:solidFill>
              </a:rPr>
            </a:br>
            <a:r>
              <a:rPr lang="pl-PL" sz="3600" dirty="0" smtClean="0">
                <a:solidFill>
                  <a:schemeClr val="tx2"/>
                </a:solidFill>
              </a:rPr>
              <a:t>dla dzieci przy szkole, ul. </a:t>
            </a:r>
            <a:r>
              <a:rPr lang="pl-PL" sz="3600" dirty="0" smtClean="0">
                <a:solidFill>
                  <a:schemeClr val="tx2"/>
                </a:solidFill>
              </a:rPr>
              <a:t>Nakielska 273, </a:t>
            </a:r>
            <a:br>
              <a:rPr lang="pl-PL" sz="3600" dirty="0" smtClean="0">
                <a:solidFill>
                  <a:schemeClr val="tx2"/>
                </a:solidFill>
              </a:rPr>
            </a:br>
            <a:r>
              <a:rPr lang="pl-PL" sz="3600" dirty="0" smtClean="0">
                <a:solidFill>
                  <a:schemeClr val="tx2"/>
                </a:solidFill>
              </a:rPr>
              <a:t>teren </a:t>
            </a:r>
            <a:r>
              <a:rPr lang="pl-PL" sz="3600" dirty="0">
                <a:solidFill>
                  <a:schemeClr val="tx2"/>
                </a:solidFill>
              </a:rPr>
              <a:t>SP </a:t>
            </a:r>
            <a:r>
              <a:rPr lang="pl-PL" sz="3600" dirty="0" smtClean="0">
                <a:solidFill>
                  <a:schemeClr val="tx2"/>
                </a:solidFill>
              </a:rPr>
              <a:t>35</a:t>
            </a:r>
            <a:endParaRPr lang="pl-PL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48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Okole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404442" y="2211274"/>
            <a:ext cx="900688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Rewitalizacja chodników na ul. Królowej Jadwigi</a:t>
            </a:r>
          </a:p>
          <a:p>
            <a:endParaRPr lang="pl-PL" sz="3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b="1" dirty="0">
                <a:solidFill>
                  <a:schemeClr val="bg2">
                    <a:lumMod val="10000"/>
                  </a:schemeClr>
                </a:solidFill>
              </a:rPr>
              <a:t>Kontynuacja </a:t>
            </a:r>
            <a:r>
              <a:rPr lang="pl-PL" sz="3600" b="1" dirty="0" smtClean="0">
                <a:solidFill>
                  <a:schemeClr val="bg2">
                    <a:lumMod val="10000"/>
                  </a:schemeClr>
                </a:solidFill>
              </a:rPr>
              <a:t>rewitalizacji Placu </a:t>
            </a:r>
            <a:r>
              <a:rPr lang="pl-PL" sz="3600" b="1" dirty="0" smtClean="0">
                <a:solidFill>
                  <a:schemeClr val="bg2">
                    <a:lumMod val="10000"/>
                  </a:schemeClr>
                </a:solidFill>
              </a:rPr>
              <a:t>Chełmińskiego</a:t>
            </a:r>
          </a:p>
          <a:p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(sprawdzenie realizacji za dostępne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środki w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uzgodnieniu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autorem projektu, Radą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Osiedla i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Urzędem Miasta)</a:t>
            </a:r>
            <a:endParaRPr lang="pl-PL" sz="2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09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Osowa Góra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393046" y="2893003"/>
            <a:ext cx="69457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Rewitalizacja stawów Osowa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Góra. </a:t>
            </a:r>
            <a:endParaRPr lang="pl-PL" sz="36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órny taras - ul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Wielorybia</a:t>
            </a:r>
          </a:p>
        </p:txBody>
      </p:sp>
    </p:spTree>
    <p:extLst>
      <p:ext uri="{BB962C8B-B14F-4D97-AF65-F5344CB8AC3E}">
        <p14:creationId xmlns:p14="http://schemas.microsoft.com/office/powerpoint/2010/main" val="818401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Wilczak-Jary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447894" y="2388232"/>
            <a:ext cx="8838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Modernizacja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elementów kanalizacji </a:t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remont jezdni na ulicach Wilczak-Jary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Budowa morskiego placu </a:t>
            </a:r>
            <a:r>
              <a:rPr lang="pl-PL" sz="3600" b="1" dirty="0">
                <a:solidFill>
                  <a:schemeClr val="tx2"/>
                </a:solidFill>
              </a:rPr>
              <a:t>zabaw przy </a:t>
            </a:r>
            <a:r>
              <a:rPr lang="pl-PL" sz="3600" b="1" dirty="0" smtClean="0">
                <a:solidFill>
                  <a:schemeClr val="tx2"/>
                </a:solidFill>
              </a:rPr>
              <a:t/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Zespole </a:t>
            </a:r>
            <a:r>
              <a:rPr lang="pl-PL" sz="3600" b="1" dirty="0" smtClean="0">
                <a:solidFill>
                  <a:schemeClr val="tx2"/>
                </a:solidFill>
              </a:rPr>
              <a:t>Szkół nr </a:t>
            </a:r>
            <a:r>
              <a:rPr lang="pl-PL" sz="3600" b="1" dirty="0" smtClean="0">
                <a:solidFill>
                  <a:schemeClr val="tx2"/>
                </a:solidFill>
              </a:rPr>
              <a:t>29, ul</a:t>
            </a:r>
            <a:r>
              <a:rPr lang="pl-PL" sz="3600" b="1" dirty="0">
                <a:solidFill>
                  <a:schemeClr val="tx2"/>
                </a:solidFill>
              </a:rPr>
              <a:t>. </a:t>
            </a:r>
            <a:r>
              <a:rPr lang="pl-PL" sz="3600" b="1" dirty="0" smtClean="0">
                <a:solidFill>
                  <a:schemeClr val="tx2"/>
                </a:solidFill>
              </a:rPr>
              <a:t>Słoneczna 26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0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06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Piaski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45676" y="1985772"/>
            <a:ext cx="8825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6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zabaw - statek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iracki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placu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Świętego Wojciecha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Rewitalizacja boiska do siatkówki plażowej przy ul. Mochelskiej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5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Smukała-Opławiec-Janowo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67948" y="2841426"/>
            <a:ext cx="91439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Dostosowanie obiektu Przychodni Lekarskiej Opławiec do potrzeb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osób niepełnosprawnych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Dostępne </a:t>
            </a:r>
            <a:r>
              <a:rPr lang="pl-PL" sz="3600" b="1" dirty="0" smtClean="0">
                <a:solidFill>
                  <a:schemeClr val="tx2"/>
                </a:solidFill>
              </a:rPr>
              <a:t>kajaki - miejsce </a:t>
            </a:r>
            <a:r>
              <a:rPr lang="pl-PL" sz="3600" b="1" dirty="0" smtClean="0">
                <a:solidFill>
                  <a:schemeClr val="tx2"/>
                </a:solidFill>
              </a:rPr>
              <a:t>rekreacji wodnej przy Orliku Wodnym UKS Smukała 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72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Bartodzieje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685013"/>
            <a:ext cx="88251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 do gier i zabaw przy ul. Żmudzkiej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Nowy park na Bartodziejach - Głowackiego/ </a:t>
            </a:r>
            <a:r>
              <a:rPr lang="pl-PL" sz="3600" b="1" dirty="0" smtClean="0">
                <a:solidFill>
                  <a:schemeClr val="tx2"/>
                </a:solidFill>
              </a:rPr>
              <a:t>Gajowa, ścieżka </a:t>
            </a:r>
            <a:r>
              <a:rPr lang="pl-PL" sz="3600" b="1" dirty="0" smtClean="0">
                <a:solidFill>
                  <a:schemeClr val="tx2"/>
                </a:solidFill>
              </a:rPr>
              <a:t>pieszo-rolkowo-rowerowa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91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Bielawy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21218" y="1945458"/>
            <a:ext cx="933501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Zaczytane Bielawy – miejsce dla każdego w Bibliotece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(trzy </a:t>
            </a:r>
            <a:r>
              <a:rPr lang="pl-PL" sz="3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czytelnicze strefy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relaksu) </a:t>
            </a:r>
            <a:endParaRPr lang="pl-PL" sz="3000" dirty="0">
              <a:latin typeface="Calibri" panose="020F0502020204030204" pitchFamily="34" charset="0"/>
            </a:endParaRPr>
          </a:p>
          <a:p>
            <a:endParaRPr lang="pl-PL" sz="3000" b="1" dirty="0" smtClean="0">
              <a:solidFill>
                <a:schemeClr val="tx2"/>
              </a:solidFill>
            </a:endParaRPr>
          </a:p>
          <a:p>
            <a:r>
              <a:rPr lang="pl-PL" sz="3000" b="1" dirty="0" smtClean="0">
                <a:solidFill>
                  <a:schemeClr val="tx2"/>
                </a:solidFill>
              </a:rPr>
              <a:t>Modernizacja </a:t>
            </a:r>
            <a:r>
              <a:rPr lang="pl-PL" sz="3000" b="1" dirty="0" smtClean="0">
                <a:solidFill>
                  <a:schemeClr val="tx2"/>
                </a:solidFill>
              </a:rPr>
              <a:t>elementów kanalizacji </a:t>
            </a:r>
            <a:r>
              <a:rPr lang="pl-PL" sz="3000" b="1" dirty="0">
                <a:solidFill>
                  <a:schemeClr val="tx2"/>
                </a:solidFill>
              </a:rPr>
              <a:t>i remont jezdni </a:t>
            </a:r>
            <a:r>
              <a:rPr lang="pl-PL" sz="3000" b="1" dirty="0" smtClean="0">
                <a:solidFill>
                  <a:schemeClr val="tx2"/>
                </a:solidFill>
              </a:rPr>
              <a:t/>
            </a:r>
            <a:br>
              <a:rPr lang="pl-PL" sz="3000" b="1" dirty="0" smtClean="0">
                <a:solidFill>
                  <a:schemeClr val="tx2"/>
                </a:solidFill>
              </a:rPr>
            </a:br>
            <a:r>
              <a:rPr lang="pl-PL" sz="3000" b="1" dirty="0" smtClean="0">
                <a:solidFill>
                  <a:schemeClr val="tx2"/>
                </a:solidFill>
              </a:rPr>
              <a:t>na </a:t>
            </a:r>
            <a:r>
              <a:rPr lang="pl-PL" sz="3000" b="1" dirty="0" smtClean="0">
                <a:solidFill>
                  <a:schemeClr val="tx2"/>
                </a:solidFill>
              </a:rPr>
              <a:t>Bielawach</a:t>
            </a:r>
          </a:p>
          <a:p>
            <a:endParaRPr lang="pl-PL" sz="3000" b="1" dirty="0" smtClean="0">
              <a:solidFill>
                <a:schemeClr val="tx2"/>
              </a:solidFill>
            </a:endParaRPr>
          </a:p>
          <a:p>
            <a:r>
              <a:rPr lang="pl-PL" sz="3000" b="1" dirty="0" smtClean="0"/>
              <a:t>Budowa drogi dla rowerów wzdłuż Al. Powstańców Wielkopolskich (odc. </a:t>
            </a:r>
            <a:r>
              <a:rPr lang="pl-PL" sz="3000" b="1" dirty="0" smtClean="0"/>
              <a:t>Wyszyńskiego - prof</a:t>
            </a:r>
            <a:r>
              <a:rPr lang="pl-PL" sz="3000" b="1" dirty="0" smtClean="0"/>
              <a:t>. Romańskiego)</a:t>
            </a:r>
            <a:endParaRPr lang="pl-PL" sz="3000" b="1" dirty="0"/>
          </a:p>
          <a:p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(sprawdzenie realizacji za dostępne środki w 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uzgodnieniu z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autorem projektu, Radą Osiedla i Urzędem Miasta)</a:t>
            </a:r>
          </a:p>
          <a:p>
            <a:endParaRPr lang="pl-PL" sz="3000" b="1" dirty="0">
              <a:solidFill>
                <a:srgbClr val="E84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19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Bydgoszcz-Wschód-Siernieczek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372190"/>
            <a:ext cx="918996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Modernizacja ulicy Inwalidów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sz="3200" dirty="0">
              <a:latin typeface="Calibri" panose="020F0502020204030204" pitchFamily="34" charset="0"/>
            </a:endParaRPr>
          </a:p>
          <a:p>
            <a:r>
              <a:rPr lang="pl-PL" sz="3200" b="1" dirty="0" smtClean="0"/>
              <a:t>Osłony przeciwhałasowe przy ul. </a:t>
            </a:r>
            <a:r>
              <a:rPr lang="pl-PL" sz="3200" b="1" dirty="0" smtClean="0"/>
              <a:t>Lewińskiego, </a:t>
            </a:r>
            <a:br>
              <a:rPr lang="pl-PL" sz="3200" b="1" dirty="0" smtClean="0"/>
            </a:br>
            <a:r>
              <a:rPr lang="pl-PL" sz="3200" b="1" dirty="0" smtClean="0"/>
              <a:t>na nasypie stanowiącym </a:t>
            </a:r>
            <a:r>
              <a:rPr lang="pl-PL" sz="3200" b="1" dirty="0" smtClean="0"/>
              <a:t>wjazd na estakadę</a:t>
            </a:r>
            <a:endParaRPr lang="pl-PL" sz="3200" b="1" dirty="0"/>
          </a:p>
          <a:p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sprawdzenie realizacji za dostępne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środki w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uzgodnieniu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autorem projektu, Radą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Osiedla i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Urzędem Miasta)</a:t>
            </a:r>
          </a:p>
        </p:txBody>
      </p:sp>
    </p:spTree>
    <p:extLst>
      <p:ext uri="{BB962C8B-B14F-4D97-AF65-F5344CB8AC3E}">
        <p14:creationId xmlns:p14="http://schemas.microsoft.com/office/powerpoint/2010/main" val="2845978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Brdyujście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540636"/>
            <a:ext cx="88251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Utwardzenie drogi osiedlowej - Wioślarska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sz="3600" b="1" dirty="0">
                <a:solidFill>
                  <a:schemeClr val="tx2"/>
                </a:solidFill>
              </a:rPr>
              <a:t>Modernizacja </a:t>
            </a:r>
            <a:r>
              <a:rPr lang="pl-PL" sz="3600" b="1" dirty="0" smtClean="0">
                <a:solidFill>
                  <a:schemeClr val="tx2"/>
                </a:solidFill>
              </a:rPr>
              <a:t>elementów kanalizacji </a:t>
            </a:r>
            <a:r>
              <a:rPr lang="pl-PL" sz="3600" b="1" dirty="0">
                <a:solidFill>
                  <a:schemeClr val="tx2"/>
                </a:solidFill>
              </a:rPr>
              <a:t>i remont jezdni na </a:t>
            </a:r>
            <a:r>
              <a:rPr lang="pl-PL" sz="3600" b="1" dirty="0" smtClean="0">
                <a:solidFill>
                  <a:schemeClr val="tx2"/>
                </a:solidFill>
              </a:rPr>
              <a:t>osiedlu Brdyujście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2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2323983" y="3622973"/>
            <a:ext cx="71590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b</a:t>
            </a:r>
            <a:r>
              <a:rPr lang="pl-PL" sz="6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ydgoszczan oddało</a:t>
            </a:r>
          </a:p>
          <a:p>
            <a:pPr algn="ctr"/>
            <a:r>
              <a:rPr lang="pl-PL" sz="60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g</a:t>
            </a:r>
            <a:r>
              <a:rPr lang="pl-PL" sz="6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łosy w </a:t>
            </a:r>
            <a:r>
              <a:rPr lang="pl-PL" sz="6000" b="1" dirty="0" smtClean="0">
                <a:solidFill>
                  <a:srgbClr val="E8441D"/>
                </a:solidFill>
                <a:cs typeface="Times New Roman" pitchFamily="18" charset="0"/>
              </a:rPr>
              <a:t>10 edycji </a:t>
            </a:r>
            <a:r>
              <a:rPr lang="pl-PL" sz="6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BBO </a:t>
            </a:r>
            <a:endParaRPr lang="pl-PL" sz="6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99383" y="1118405"/>
            <a:ext cx="71611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400" b="1" dirty="0" smtClean="0">
                <a:solidFill>
                  <a:srgbClr val="E8441D"/>
                </a:solidFill>
                <a:cs typeface="Times New Roman" pitchFamily="18" charset="0"/>
              </a:rPr>
              <a:t>21 126</a:t>
            </a:r>
            <a:endParaRPr lang="pl-PL" sz="184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997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Leśne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251872"/>
            <a:ext cx="88251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Nowoczesny plac zabaw w Parku Bydgoskiego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Harcerstwa</a:t>
            </a:r>
          </a:p>
          <a:p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Utworzenie miejsc integracji, nasadzenia zieleni i budowa skoczni do skoku w </a:t>
            </a:r>
            <a:r>
              <a:rPr lang="pl-PL" sz="3600" b="1" dirty="0" smtClean="0">
                <a:solidFill>
                  <a:schemeClr val="tx2"/>
                </a:solidFill>
              </a:rPr>
              <a:t>dal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przy </a:t>
            </a:r>
            <a:r>
              <a:rPr lang="pl-PL" sz="3600" b="1" dirty="0" smtClean="0">
                <a:solidFill>
                  <a:schemeClr val="tx2"/>
                </a:solidFill>
              </a:rPr>
              <a:t>SP nr </a:t>
            </a:r>
            <a:r>
              <a:rPr lang="pl-PL" sz="3600" b="1" dirty="0">
                <a:solidFill>
                  <a:schemeClr val="tx2"/>
                </a:solidFill>
              </a:rPr>
              <a:t>20 przy ulicy Kaliskiej </a:t>
            </a:r>
          </a:p>
        </p:txBody>
      </p:sp>
    </p:spTree>
    <p:extLst>
      <p:ext uri="{BB962C8B-B14F-4D97-AF65-F5344CB8AC3E}">
        <p14:creationId xmlns:p14="http://schemas.microsoft.com/office/powerpoint/2010/main" val="3467553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Nowy Fordon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1" y="2143588"/>
            <a:ext cx="94670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Zakup dla OSP Bydgoszcz-Fordon sprzętu pożarniczego</a:t>
            </a:r>
          </a:p>
          <a:p>
            <a:endParaRPr lang="pl-PL" sz="3000" dirty="0">
              <a:latin typeface="Calibri" panose="020F0502020204030204" pitchFamily="34" charset="0"/>
            </a:endParaRPr>
          </a:p>
          <a:p>
            <a:r>
              <a:rPr lang="pl-PL" sz="3000" b="1" dirty="0" smtClean="0">
                <a:solidFill>
                  <a:schemeClr val="tx2"/>
                </a:solidFill>
              </a:rPr>
              <a:t>Rozbudowa placu zabaw pomiędzy ulicą </a:t>
            </a:r>
            <a:r>
              <a:rPr lang="pl-PL" sz="3000" b="1" dirty="0" err="1" smtClean="0">
                <a:solidFill>
                  <a:schemeClr val="tx2"/>
                </a:solidFill>
              </a:rPr>
              <a:t>Trybowskiego</a:t>
            </a:r>
            <a:r>
              <a:rPr lang="pl-PL" sz="3000" b="1" dirty="0">
                <a:solidFill>
                  <a:schemeClr val="tx2"/>
                </a:solidFill>
              </a:rPr>
              <a:t> </a:t>
            </a:r>
            <a:r>
              <a:rPr lang="pl-PL" sz="3000" b="1" dirty="0" smtClean="0">
                <a:solidFill>
                  <a:schemeClr val="tx2"/>
                </a:solidFill>
              </a:rPr>
              <a:t/>
            </a:r>
            <a:br>
              <a:rPr lang="pl-PL" sz="3000" b="1" dirty="0" smtClean="0">
                <a:solidFill>
                  <a:schemeClr val="tx2"/>
                </a:solidFill>
              </a:rPr>
            </a:br>
            <a:r>
              <a:rPr lang="pl-PL" sz="3000" b="1" dirty="0" smtClean="0">
                <a:solidFill>
                  <a:schemeClr val="tx2"/>
                </a:solidFill>
              </a:rPr>
              <a:t>i Sybiraków - os</a:t>
            </a:r>
            <a:r>
              <a:rPr lang="pl-PL" sz="3000" b="1" dirty="0" smtClean="0">
                <a:solidFill>
                  <a:schemeClr val="tx2"/>
                </a:solidFill>
              </a:rPr>
              <a:t>. Eskulapa</a:t>
            </a:r>
          </a:p>
          <a:p>
            <a:endParaRPr lang="pl-PL" sz="3000" b="1" dirty="0" smtClean="0">
              <a:solidFill>
                <a:srgbClr val="E8441D"/>
              </a:solidFill>
            </a:endParaRPr>
          </a:p>
          <a:p>
            <a:r>
              <a:rPr lang="pl-PL" sz="3000" b="1" dirty="0" smtClean="0">
                <a:solidFill>
                  <a:schemeClr val="bg2">
                    <a:lumMod val="10000"/>
                  </a:schemeClr>
                </a:solidFill>
              </a:rPr>
              <a:t>Nowe chodniki i ścieżki </a:t>
            </a:r>
            <a:r>
              <a:rPr lang="pl-PL" sz="3000" b="1" dirty="0">
                <a:solidFill>
                  <a:schemeClr val="bg2">
                    <a:lumMod val="10000"/>
                  </a:schemeClr>
                </a:solidFill>
              </a:rPr>
              <a:t>r</a:t>
            </a:r>
            <a:r>
              <a:rPr lang="pl-PL" sz="3000" b="1" dirty="0" smtClean="0">
                <a:solidFill>
                  <a:schemeClr val="bg2">
                    <a:lumMod val="10000"/>
                  </a:schemeClr>
                </a:solidFill>
              </a:rPr>
              <a:t>owerowe od Przylesia </a:t>
            </a:r>
            <a:r>
              <a:rPr lang="pl-PL" sz="30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pl-PL" sz="30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pl-PL" sz="3000" b="1" dirty="0" smtClean="0">
                <a:solidFill>
                  <a:schemeClr val="bg2">
                    <a:lumMod val="10000"/>
                  </a:schemeClr>
                </a:solidFill>
              </a:rPr>
              <a:t>do Tatrzańskiego</a:t>
            </a:r>
            <a:endParaRPr lang="pl-PL" sz="30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(sprawdzenie realizacji za dostępne środki w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uzgodnieniu </a:t>
            </a:r>
            <a:b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autorem projektu, Radą Osiedla i Urzędem Miasta)</a:t>
            </a:r>
          </a:p>
          <a:p>
            <a:endParaRPr lang="pl-PL" sz="3000" b="1" dirty="0">
              <a:solidFill>
                <a:srgbClr val="E84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85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Osiedle Tatrzańskie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372190"/>
            <a:ext cx="8825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Remont ciągu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pieszo - rowerowego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wzdłuż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Pelplińskiej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Bezpieczny </a:t>
            </a:r>
            <a:r>
              <a:rPr lang="pl-PL" sz="3600" b="1" dirty="0" smtClean="0">
                <a:solidFill>
                  <a:schemeClr val="tx2"/>
                </a:solidFill>
              </a:rPr>
              <a:t>pieszy w drodze do </a:t>
            </a:r>
            <a:r>
              <a:rPr lang="pl-PL" sz="3600" b="1" dirty="0" smtClean="0">
                <a:solidFill>
                  <a:schemeClr val="tx2"/>
                </a:solidFill>
              </a:rPr>
              <a:t>szkoły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np</a:t>
            </a:r>
            <a:r>
              <a:rPr lang="pl-PL" sz="3600" b="1" dirty="0" smtClean="0">
                <a:solidFill>
                  <a:schemeClr val="tx2"/>
                </a:solidFill>
              </a:rPr>
              <a:t>. wykonanie </a:t>
            </a:r>
            <a:r>
              <a:rPr lang="pl-PL" sz="3600" b="1" dirty="0">
                <a:solidFill>
                  <a:schemeClr val="tx2"/>
                </a:solidFill>
              </a:rPr>
              <a:t>oświetlenia </a:t>
            </a:r>
            <a:r>
              <a:rPr lang="pl-PL" sz="3600" b="1" dirty="0" smtClean="0">
                <a:solidFill>
                  <a:schemeClr val="tx2"/>
                </a:solidFill>
              </a:rPr>
              <a:t>ulicznego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i </a:t>
            </a:r>
            <a:r>
              <a:rPr lang="pl-PL" sz="3600" b="1" dirty="0" smtClean="0">
                <a:solidFill>
                  <a:schemeClr val="tx2"/>
                </a:solidFill>
              </a:rPr>
              <a:t>bezpiecznych przejść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794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06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600" b="1" dirty="0" smtClean="0">
                <a:solidFill>
                  <a:schemeClr val="bg1"/>
                </a:solidFill>
                <a:cs typeface="Times New Roman" pitchFamily="18" charset="0"/>
              </a:rPr>
              <a:t>Osiedle Terenów Nadwiślańskich</a:t>
            </a:r>
            <a:endParaRPr lang="pl-PL" sz="46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572222" y="2584748"/>
            <a:ext cx="882511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6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Budowa Ciągu </a:t>
            </a: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Pieszo-Rowerowego </a:t>
            </a:r>
            <a:b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ul</a:t>
            </a: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Geodetów</a:t>
            </a:r>
            <a:endParaRPr lang="pl-PL" sz="4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46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Stary Fordon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532610"/>
            <a:ext cx="88251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6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Rewitalizacja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ulic - utwardzenie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płytami ażurowymi, ulice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Korzeniowskiego, Góralska</a:t>
            </a:r>
          </a:p>
          <a:p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22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Błonie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725114"/>
            <a:ext cx="88251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Rewitalizacja parku leśnego przy ul. Księdza Schulza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Budowa nowych </a:t>
            </a:r>
            <a:r>
              <a:rPr lang="pl-PL" sz="3600" b="1" dirty="0" smtClean="0">
                <a:solidFill>
                  <a:schemeClr val="tx2"/>
                </a:solidFill>
              </a:rPr>
              <a:t>miejsc parkingowych </a:t>
            </a:r>
            <a:r>
              <a:rPr lang="pl-PL" sz="3600" b="1" dirty="0" smtClean="0">
                <a:solidFill>
                  <a:schemeClr val="tx2"/>
                </a:solidFill>
              </a:rPr>
              <a:t>przy pętli autobusowej 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36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Górzyskowo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372190"/>
            <a:ext cx="8825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Budowa „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Tęczowego” - integracyjnego </a:t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placu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zabaw przy Szkole Podstawowej nr 12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Oddziałami Integracyjnymi przy ulicy Kcyńskiej 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Mini-boisko w </a:t>
            </a:r>
            <a:r>
              <a:rPr lang="pl-PL" sz="3600" b="1" dirty="0" smtClean="0">
                <a:solidFill>
                  <a:schemeClr val="tx2"/>
                </a:solidFill>
              </a:rPr>
              <a:t>parku przy ulicy Kossaka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12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Szwederowo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21219" y="2137713"/>
            <a:ext cx="88251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Modernizacja i rozbudowa placu zabaw przy MDK nr 2</a:t>
            </a:r>
            <a:endParaRPr lang="pl-PL" sz="2800" b="1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/>
          </a:p>
          <a:p>
            <a:r>
              <a:rPr lang="pl-PL" sz="2800" b="1" dirty="0" smtClean="0">
                <a:solidFill>
                  <a:schemeClr val="tx2"/>
                </a:solidFill>
              </a:rPr>
              <a:t>Poprawa bezpieczeństwa na ul. Ugory poprzez </a:t>
            </a:r>
            <a:r>
              <a:rPr lang="pl-PL" sz="2800" b="1" dirty="0">
                <a:solidFill>
                  <a:schemeClr val="tx2"/>
                </a:solidFill>
              </a:rPr>
              <a:t>wymianę oświetlenia ulicznego oraz utworzenie dodatkowego przejścia dla pieszych i </a:t>
            </a:r>
            <a:r>
              <a:rPr lang="pl-PL" sz="2800" b="1" dirty="0" smtClean="0">
                <a:solidFill>
                  <a:schemeClr val="tx2"/>
                </a:solidFill>
              </a:rPr>
              <a:t>doświetlenie istniejących przejść</a:t>
            </a:r>
            <a:endParaRPr lang="pl-PL" sz="2800" b="1" dirty="0" smtClean="0">
              <a:solidFill>
                <a:schemeClr val="tx2"/>
              </a:solidFill>
            </a:endParaRPr>
          </a:p>
          <a:p>
            <a:endParaRPr lang="pl-PL" sz="2800" b="1" dirty="0" smtClean="0">
              <a:solidFill>
                <a:srgbClr val="E8441D"/>
              </a:solidFill>
            </a:endParaRPr>
          </a:p>
          <a:p>
            <a:r>
              <a:rPr lang="pl-PL" sz="2800" b="1" dirty="0" smtClean="0">
                <a:solidFill>
                  <a:schemeClr val="bg2">
                    <a:lumMod val="10000"/>
                  </a:schemeClr>
                </a:solidFill>
              </a:rPr>
              <a:t>Wybieg dla psów na skwerze Alojzego Bukolta </a:t>
            </a:r>
            <a:endParaRPr lang="pl-PL" sz="2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l-PL" sz="24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(sprawdzenie realizacji za dostępne środki w </a:t>
            </a:r>
            <a:r>
              <a:rPr lang="pl-PL" sz="2400" dirty="0" smtClean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uzgodnieniu z </a:t>
            </a:r>
            <a:r>
              <a:rPr lang="pl-PL" sz="2400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autorem projektu, Radą Osiedla i Urzędem Miasta)</a:t>
            </a:r>
          </a:p>
          <a:p>
            <a:endParaRPr lang="pl-PL" sz="3600" b="1" dirty="0">
              <a:solidFill>
                <a:srgbClr val="E84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72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115789" y="240704"/>
            <a:ext cx="8151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bg1"/>
                </a:solidFill>
                <a:cs typeface="Times New Roman" pitchFamily="18" charset="0"/>
              </a:rPr>
              <a:t>Bocianowo-Śródmieście-Stare Miasto</a:t>
            </a:r>
            <a:endParaRPr lang="pl-PL" sz="4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575743" y="2161212"/>
            <a:ext cx="88251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Modernizacja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elementów kanalizacji </a:t>
            </a:r>
            <a:r>
              <a:rPr lang="pl-PL" sz="3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remont jezdni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pl-PL" sz="3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ulicach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Śródmieścia</a:t>
            </a:r>
            <a:endParaRPr lang="pl-PL" sz="3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pl-PL" sz="3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3000" b="1" dirty="0" smtClean="0">
                <a:solidFill>
                  <a:schemeClr val="tx2"/>
                </a:solidFill>
              </a:rPr>
              <a:t>Park </a:t>
            </a:r>
            <a:r>
              <a:rPr lang="pl-PL" sz="3000" b="1" dirty="0" smtClean="0">
                <a:solidFill>
                  <a:schemeClr val="tx2"/>
                </a:solidFill>
              </a:rPr>
              <a:t>Jagiełły - rewitalizacja </a:t>
            </a:r>
            <a:r>
              <a:rPr lang="pl-PL" sz="3000" b="1" dirty="0" smtClean="0">
                <a:solidFill>
                  <a:schemeClr val="tx2"/>
                </a:solidFill>
              </a:rPr>
              <a:t>do kwoty</a:t>
            </a:r>
          </a:p>
          <a:p>
            <a:endParaRPr lang="pl-PL" sz="3000" b="1" dirty="0" smtClean="0"/>
          </a:p>
          <a:p>
            <a:r>
              <a:rPr lang="pl-PL" sz="3000" b="1" dirty="0" smtClean="0"/>
              <a:t>„Zieleń dla ulicy Augusta Cieszkowskiego”</a:t>
            </a:r>
            <a:endParaRPr lang="pl-PL" sz="3000" b="1" dirty="0"/>
          </a:p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(sprawdzenie realizacji za dostępne środki w </a:t>
            </a: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uzgodnieniu </a:t>
            </a:r>
            <a:b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autorem projektu, Radą Osiedla i Urzędem Miasta)</a:t>
            </a:r>
          </a:p>
          <a:p>
            <a:endParaRPr lang="pl-PL" sz="3600" b="1" dirty="0">
              <a:solidFill>
                <a:srgbClr val="E84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23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Jachcice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372190"/>
            <a:ext cx="882511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6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Osiedlowy plac zabaw przy przedszkolu nr 58</a:t>
            </a:r>
            <a:endParaRPr lang="pl-PL" sz="4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4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2323983" y="2050847"/>
            <a:ext cx="7159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b</a:t>
            </a:r>
            <a:r>
              <a:rPr lang="pl-PL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ydgoszczan oddało</a:t>
            </a:r>
          </a:p>
          <a:p>
            <a:pPr algn="ctr"/>
            <a:r>
              <a:rPr lang="pl-PL" sz="48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g</a:t>
            </a:r>
            <a:r>
              <a:rPr lang="pl-PL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łosy w 10 edycji BBO </a:t>
            </a:r>
            <a:endParaRPr lang="pl-PL" sz="48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412720" y="163463"/>
            <a:ext cx="71611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800" b="1" dirty="0" smtClean="0">
                <a:solidFill>
                  <a:srgbClr val="E8441D"/>
                </a:solidFill>
                <a:cs typeface="Times New Roman" pitchFamily="18" charset="0"/>
              </a:rPr>
              <a:t>21 126</a:t>
            </a:r>
            <a:endParaRPr lang="pl-PL" sz="138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6" name="Łącznik prosty 5"/>
          <p:cNvCxnSpPr/>
          <p:nvPr/>
        </p:nvCxnSpPr>
        <p:spPr>
          <a:xfrm>
            <a:off x="3412720" y="3888242"/>
            <a:ext cx="4989095" cy="0"/>
          </a:xfrm>
          <a:prstGeom prst="line">
            <a:avLst/>
          </a:prstGeom>
          <a:ln>
            <a:solidFill>
              <a:srgbClr val="E8441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3645330" y="3941380"/>
            <a:ext cx="42634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8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+14%</a:t>
            </a:r>
            <a:endParaRPr lang="pl-PL" sz="13800" b="1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315963" y="5844807"/>
            <a:ext cx="7159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rok do roku</a:t>
            </a:r>
            <a:endParaRPr lang="pl-PL" sz="48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15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Glinki-Rupienica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592272" y="2564694"/>
            <a:ext cx="88251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Modernizacja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elementów kanalizacji </a:t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remont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jezdni na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osiedlu Glinki-Rupienica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Zaprojektowanie i wykonanie toru sprawnościowego OCR 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889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Wzgórze Wolności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372190"/>
            <a:ext cx="8825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Bezpieczne i jasne przejście między ulicami Karpacką i Beskidzką, przyjazna droga do szkoły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Remont schodów przy cmentarzu Bohaterów Bydgoszczy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662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Kapuściska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45676" y="2147106"/>
            <a:ext cx="882511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Modernizacja boiska MDK 1 przy ul. Baczyńskiego </a:t>
            </a:r>
            <a:endParaRPr lang="pl-PL" sz="3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000" dirty="0">
              <a:latin typeface="Calibri" panose="020F0502020204030204" pitchFamily="34" charset="0"/>
            </a:endParaRPr>
          </a:p>
          <a:p>
            <a:r>
              <a:rPr lang="pl-PL" sz="3000" b="1" dirty="0" smtClean="0">
                <a:solidFill>
                  <a:schemeClr val="tx2"/>
                </a:solidFill>
              </a:rPr>
              <a:t>Strefa relaksu dla młodego i starszego międzypokoleniowa strefa </a:t>
            </a:r>
            <a:r>
              <a:rPr lang="pl-PL" sz="3000" b="1" dirty="0">
                <a:solidFill>
                  <a:schemeClr val="tx2"/>
                </a:solidFill>
              </a:rPr>
              <a:t>spotkań przy sportowej części. </a:t>
            </a:r>
            <a:r>
              <a:rPr lang="pl-PL" sz="3000" b="1" dirty="0" smtClean="0">
                <a:solidFill>
                  <a:schemeClr val="tx2"/>
                </a:solidFill>
              </a:rPr>
              <a:t>SP28, ul</a:t>
            </a:r>
            <a:r>
              <a:rPr lang="pl-PL" sz="3000" b="1" dirty="0" smtClean="0">
                <a:solidFill>
                  <a:schemeClr val="tx2"/>
                </a:solidFill>
              </a:rPr>
              <a:t>. K.K. Baczyńskiego </a:t>
            </a:r>
            <a:r>
              <a:rPr lang="pl-PL" sz="3000" b="1" dirty="0">
                <a:solidFill>
                  <a:schemeClr val="tx2"/>
                </a:solidFill>
              </a:rPr>
              <a:t>1</a:t>
            </a:r>
            <a:endParaRPr lang="pl-PL" sz="3000" b="1" dirty="0" smtClean="0">
              <a:solidFill>
                <a:schemeClr val="tx2"/>
              </a:solidFill>
            </a:endParaRPr>
          </a:p>
          <a:p>
            <a:endParaRPr lang="pl-PL" sz="3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l-PL" sz="3000" b="1" dirty="0" smtClean="0">
                <a:solidFill>
                  <a:schemeClr val="bg2">
                    <a:lumMod val="10000"/>
                  </a:schemeClr>
                </a:solidFill>
              </a:rPr>
              <a:t>Nowa nawierzchnia alei przy ul. Noakowskiego</a:t>
            </a:r>
            <a:endParaRPr lang="pl-PL" sz="30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(sprawdzenie realizacji za dostępne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środki w </a:t>
            </a: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uzgodnieniu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autorem projektu, Radą 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Osiedla i </a:t>
            </a:r>
            <a:r>
              <a:rPr lang="pl-PL" sz="2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Urzędem Miasta</a:t>
            </a:r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l-PL" sz="2800" b="1" dirty="0">
              <a:solidFill>
                <a:srgbClr val="E84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169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Łęgnowo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31852" y="2484484"/>
            <a:ext cx="88251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6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Utwardzenie odcinka nawierzchnią ażurową ul. Okólnej</a:t>
            </a:r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84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Łęgnowo-Wieś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560187" y="2885534"/>
            <a:ext cx="95770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Dodatkowe oświetlenie ulicy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Toruńskiej w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stronę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torów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kolejowych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200" dirty="0">
              <a:latin typeface="Calibri" panose="020F0502020204030204" pitchFamily="34" charset="0"/>
            </a:endParaRPr>
          </a:p>
          <a:p>
            <a:r>
              <a:rPr lang="pl-PL" sz="3200" b="1" dirty="0" smtClean="0">
                <a:solidFill>
                  <a:schemeClr val="tx2"/>
                </a:solidFill>
              </a:rPr>
              <a:t>Ogrodzenie starego </a:t>
            </a:r>
            <a:r>
              <a:rPr lang="pl-PL" sz="3200" b="1" dirty="0" smtClean="0">
                <a:solidFill>
                  <a:schemeClr val="tx2"/>
                </a:solidFill>
              </a:rPr>
              <a:t>cmentarza ewangelickiego </a:t>
            </a:r>
            <a:br>
              <a:rPr lang="pl-PL" sz="3200" b="1" dirty="0" smtClean="0">
                <a:solidFill>
                  <a:schemeClr val="tx2"/>
                </a:solidFill>
              </a:rPr>
            </a:br>
            <a:r>
              <a:rPr lang="pl-PL" sz="3200" b="1" dirty="0" smtClean="0">
                <a:solidFill>
                  <a:schemeClr val="tx2"/>
                </a:solidFill>
              </a:rPr>
              <a:t>przy </a:t>
            </a:r>
            <a:r>
              <a:rPr lang="pl-PL" sz="3200" b="1" dirty="0" smtClean="0">
                <a:solidFill>
                  <a:schemeClr val="tx2"/>
                </a:solidFill>
              </a:rPr>
              <a:t>ul. Toruńskiej </a:t>
            </a:r>
            <a:endParaRPr lang="pl-PL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106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Wyżyny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347627" y="2420316"/>
            <a:ext cx="89995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Rozbudowa Centrum Sportowego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Wyżyn - boisko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 szkole SP 60 przy ul. Bohaterów Kragujewca 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FlowTrack Bydgoszcz, rowerowy </a:t>
            </a:r>
            <a:r>
              <a:rPr lang="pl-PL" sz="3600" b="1" dirty="0" smtClean="0">
                <a:solidFill>
                  <a:schemeClr val="tx2"/>
                </a:solidFill>
              </a:rPr>
              <a:t>tor przeszkód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58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Zimne Wody-Czersko Polskie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499191" y="2738695"/>
            <a:ext cx="88251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Remont chodnika na ul. Równej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Oświetlenie drogi wewnętrznej wzdłuż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ul. Smoleńskiej 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7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487488" y="2490498"/>
            <a:ext cx="92170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Wybrane projekty</a:t>
            </a:r>
            <a:r>
              <a:rPr lang="pl-PL" sz="8800" b="1" dirty="0" smtClean="0">
                <a:solidFill>
                  <a:srgbClr val="E8441D"/>
                </a:solidFill>
                <a:cs typeface="Times New Roman" pitchFamily="18" charset="0"/>
              </a:rPr>
              <a:t> </a:t>
            </a:r>
            <a:endParaRPr lang="pl-PL" sz="8800" b="1" dirty="0" smtClean="0">
              <a:solidFill>
                <a:srgbClr val="E8441D"/>
              </a:solidFill>
              <a:cs typeface="Times New Roman" pitchFamily="18" charset="0"/>
            </a:endParaRPr>
          </a:p>
          <a:p>
            <a:r>
              <a:rPr lang="pl-PL" sz="8800" b="1" dirty="0" smtClean="0">
                <a:solidFill>
                  <a:srgbClr val="E8441D"/>
                </a:solidFill>
                <a:cs typeface="Times New Roman" pitchFamily="18" charset="0"/>
              </a:rPr>
              <a:t>społeczne</a:t>
            </a:r>
            <a:endParaRPr lang="pl-PL" sz="8800" b="1" dirty="0">
              <a:solidFill>
                <a:srgbClr val="E8441D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320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cs typeface="Times New Roman" pitchFamily="18" charset="0"/>
              </a:rPr>
              <a:t>projekty </a:t>
            </a:r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społeczne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4912243" y="1210677"/>
            <a:ext cx="1942857" cy="788245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425178" y="2266148"/>
            <a:ext cx="1060367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Kanał Kultura - koncerty nad Kanałem Bydgoskim</a:t>
            </a:r>
          </a:p>
          <a:p>
            <a:endParaRPr lang="pl-PL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solidFill>
                  <a:srgbClr val="E8441D"/>
                </a:solidFill>
              </a:rPr>
              <a:t>Fordońskie Kino pod Chmurką  - kontynuacja projektu </a:t>
            </a:r>
            <a:r>
              <a:rPr lang="pl-PL" sz="2400" b="1" dirty="0" smtClean="0">
                <a:solidFill>
                  <a:srgbClr val="E8441D"/>
                </a:solidFill>
              </a:rPr>
              <a:t>z 2022 roku</a:t>
            </a:r>
            <a:endParaRPr lang="pl-PL" sz="2400" b="1" dirty="0" smtClean="0">
              <a:solidFill>
                <a:srgbClr val="E8441D"/>
              </a:solidFill>
            </a:endParaRPr>
          </a:p>
          <a:p>
            <a:endParaRPr lang="pl-PL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pl-PL" sz="24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KastrAkcja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”: dodatkowe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środki</a:t>
            </a:r>
            <a:endParaRPr lang="pl-PL" sz="24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solidFill>
                  <a:srgbClr val="E8441D"/>
                </a:solidFill>
              </a:rPr>
              <a:t>Bezpłatne przejazdy autobusami zabytkowymi po </a:t>
            </a:r>
            <a:r>
              <a:rPr lang="pl-PL" sz="2400" b="1" dirty="0" smtClean="0">
                <a:solidFill>
                  <a:srgbClr val="E8441D"/>
                </a:solidFill>
              </a:rPr>
              <a:t>Bydgoszczy</a:t>
            </a:r>
          </a:p>
          <a:p>
            <a:endParaRPr lang="pl-PL" sz="2400" b="1" dirty="0">
              <a:solidFill>
                <a:srgbClr val="E8441D"/>
              </a:solidFill>
            </a:endParaRPr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Zlot Zabytkowych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Autobusów</a:t>
            </a:r>
          </a:p>
          <a:p>
            <a:endParaRPr lang="pl-PL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solidFill>
                  <a:srgbClr val="E8441D"/>
                </a:solidFill>
              </a:rPr>
              <a:t>Zielona </a:t>
            </a:r>
            <a:r>
              <a:rPr lang="pl-PL" sz="2400" b="1" dirty="0" smtClean="0">
                <a:solidFill>
                  <a:srgbClr val="E8441D"/>
                </a:solidFill>
              </a:rPr>
              <a:t>Bydgoszcz </a:t>
            </a:r>
            <a:r>
              <a:rPr lang="pl-PL" sz="2400" dirty="0" smtClean="0">
                <a:solidFill>
                  <a:srgbClr val="E8441D"/>
                </a:solidFill>
              </a:rPr>
              <a:t>(</a:t>
            </a:r>
            <a:r>
              <a:rPr lang="pl-PL" sz="2400" dirty="0">
                <a:solidFill>
                  <a:srgbClr val="E8441D"/>
                </a:solidFill>
              </a:rPr>
              <a:t>c</a:t>
            </a:r>
            <a:r>
              <a:rPr lang="pl-PL" sz="2400" dirty="0" smtClean="0">
                <a:solidFill>
                  <a:srgbClr val="E8441D"/>
                </a:solidFill>
              </a:rPr>
              <a:t>ałe miasto: drzewa </a:t>
            </a:r>
            <a:r>
              <a:rPr lang="pl-PL" sz="2400" dirty="0">
                <a:solidFill>
                  <a:srgbClr val="E8441D"/>
                </a:solidFill>
              </a:rPr>
              <a:t>dla pierwszoklasistów, </a:t>
            </a:r>
            <a:r>
              <a:rPr lang="pl-PL" sz="2400" dirty="0" smtClean="0">
                <a:solidFill>
                  <a:srgbClr val="E8441D"/>
                </a:solidFill>
              </a:rPr>
              <a:t>konkurs ekologiczny</a:t>
            </a:r>
            <a:r>
              <a:rPr lang="pl-PL" sz="2400" dirty="0">
                <a:solidFill>
                  <a:srgbClr val="E8441D"/>
                </a:solidFill>
              </a:rPr>
              <a:t>)</a:t>
            </a:r>
          </a:p>
          <a:p>
            <a:endParaRPr lang="pl-PL" sz="2400" b="1" dirty="0">
              <a:solidFill>
                <a:srgbClr val="E84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324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cs typeface="Times New Roman" pitchFamily="18" charset="0"/>
              </a:rPr>
              <a:t>projekty </a:t>
            </a:r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społeczne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4912243" y="1210677"/>
            <a:ext cx="1942857" cy="788245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1451677" y="2276766"/>
            <a:ext cx="9535752" cy="4339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Spektakl świetlny nad Kanałem Bydgoskim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2400" b="1" dirty="0">
                <a:solidFill>
                  <a:srgbClr val="E8441D"/>
                </a:solidFill>
              </a:rPr>
              <a:t>Zostań Turystą w Swoim Mieście 2</a:t>
            </a:r>
          </a:p>
          <a:p>
            <a:endParaRPr lang="pl-PL" dirty="0" smtClean="0"/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Piknik zdrowej wiejskiej żywności przy muzyce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country w Fordonie </a:t>
            </a:r>
            <a:endParaRPr lang="pl-PL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  <a:p>
            <a:r>
              <a:rPr lang="pl-PL" sz="2400" b="1" dirty="0">
                <a:solidFill>
                  <a:srgbClr val="E8441D"/>
                </a:solidFill>
              </a:rPr>
              <a:t>Bydgoskie Muzyczne Lato przy Spichrzach</a:t>
            </a:r>
          </a:p>
          <a:p>
            <a:endParaRPr lang="pl-PL" dirty="0"/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Potańcówki w Parku nad Kanałem Bydgoskim</a:t>
            </a:r>
          </a:p>
          <a:p>
            <a:r>
              <a:rPr lang="pl-PL" sz="2400" b="1" dirty="0">
                <a:solidFill>
                  <a:srgbClr val="E8441D"/>
                </a:solidFill>
              </a:rPr>
              <a:t/>
            </a:r>
            <a:br>
              <a:rPr lang="pl-PL" sz="2400" b="1" dirty="0">
                <a:solidFill>
                  <a:srgbClr val="E8441D"/>
                </a:solidFill>
              </a:rPr>
            </a:br>
            <a:r>
              <a:rPr lang="pl-PL" sz="2400" b="1" dirty="0" smtClean="0">
                <a:solidFill>
                  <a:srgbClr val="E8441D"/>
                </a:solidFill>
              </a:rPr>
              <a:t>Wakacje </a:t>
            </a:r>
            <a:r>
              <a:rPr lang="pl-PL" sz="2400" b="1" dirty="0">
                <a:solidFill>
                  <a:srgbClr val="E8441D"/>
                </a:solidFill>
              </a:rPr>
              <a:t>z Chemikiem - otwarte i bezpłatne treningi piłki nożnej dla dzieci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152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718588" y="1720840"/>
            <a:ext cx="92170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cs typeface="Times New Roman" pitchFamily="18" charset="0"/>
              </a:rPr>
              <a:t>4 kategorie:</a:t>
            </a:r>
            <a:endParaRPr lang="pl-PL" sz="5400" b="1" dirty="0" smtClean="0">
              <a:cs typeface="Times New Roman" pitchFamily="18" charset="0"/>
            </a:endParaRPr>
          </a:p>
          <a:p>
            <a:r>
              <a:rPr lang="pl-PL" sz="5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projekty </a:t>
            </a:r>
            <a:r>
              <a:rPr lang="pl-PL" sz="5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ponadosiedlowe</a:t>
            </a:r>
          </a:p>
          <a:p>
            <a:r>
              <a:rPr lang="pl-PL" sz="5400" b="1" dirty="0">
                <a:solidFill>
                  <a:srgbClr val="E8441D"/>
                </a:solidFill>
                <a:cs typeface="Times New Roman" pitchFamily="18" charset="0"/>
              </a:rPr>
              <a:t>p</a:t>
            </a:r>
            <a:r>
              <a:rPr lang="pl-PL" sz="5400" b="1" dirty="0" smtClean="0">
                <a:solidFill>
                  <a:srgbClr val="E8441D"/>
                </a:solidFill>
                <a:cs typeface="Times New Roman" pitchFamily="18" charset="0"/>
              </a:rPr>
              <a:t>rojekty </a:t>
            </a:r>
            <a:r>
              <a:rPr lang="pl-PL" sz="5400" b="1" dirty="0">
                <a:solidFill>
                  <a:srgbClr val="E8441D"/>
                </a:solidFill>
                <a:cs typeface="Times New Roman" pitchFamily="18" charset="0"/>
              </a:rPr>
              <a:t>osiedlowe</a:t>
            </a:r>
          </a:p>
          <a:p>
            <a:r>
              <a:rPr lang="pl-PL" sz="5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projekty </a:t>
            </a:r>
            <a:r>
              <a:rPr lang="pl-PL" sz="5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społeczne</a:t>
            </a:r>
          </a:p>
          <a:p>
            <a:r>
              <a:rPr lang="pl-PL" sz="5400" b="1" dirty="0">
                <a:solidFill>
                  <a:srgbClr val="E8441D"/>
                </a:solidFill>
                <a:cs typeface="Times New Roman" pitchFamily="18" charset="0"/>
              </a:rPr>
              <a:t>mikroprojekty </a:t>
            </a:r>
            <a:r>
              <a:rPr lang="pl-PL" sz="5400" b="1" dirty="0" smtClean="0">
                <a:solidFill>
                  <a:srgbClr val="E8441D"/>
                </a:solidFill>
                <a:cs typeface="Times New Roman" pitchFamily="18" charset="0"/>
              </a:rPr>
              <a:t>osiedlowe</a:t>
            </a:r>
            <a:endParaRPr lang="pl-PL" sz="5400" b="1" dirty="0">
              <a:solidFill>
                <a:srgbClr val="E8441D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663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cs typeface="Times New Roman" pitchFamily="18" charset="0"/>
              </a:rPr>
              <a:t>projekty </a:t>
            </a:r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społeczne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4912243" y="1210677"/>
            <a:ext cx="1942857" cy="78824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466848" y="2038008"/>
            <a:ext cx="1018944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Aktywne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Dzieciaki: 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cykl 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imprez 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sportowych dla dzieci</a:t>
            </a:r>
          </a:p>
          <a:p>
            <a:endParaRPr lang="pl-P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solidFill>
                  <a:srgbClr val="E8441D"/>
                </a:solidFill>
              </a:rPr>
              <a:t>Integracyjna Świetlica Terapeutyczna To Ma Sens </a:t>
            </a:r>
            <a:r>
              <a:rPr lang="pl-PL" sz="2400" b="1" dirty="0" smtClean="0">
                <a:solidFill>
                  <a:srgbClr val="E8441D"/>
                </a:solidFill>
              </a:rPr>
              <a:t>2022. </a:t>
            </a:r>
            <a:br>
              <a:rPr lang="pl-PL" sz="2400" b="1" dirty="0" smtClean="0">
                <a:solidFill>
                  <a:srgbClr val="E8441D"/>
                </a:solidFill>
              </a:rPr>
            </a:br>
            <a:r>
              <a:rPr lang="pl-PL" sz="2400" b="1" dirty="0" smtClean="0">
                <a:solidFill>
                  <a:srgbClr val="E8441D"/>
                </a:solidFill>
              </a:rPr>
              <a:t>D</a:t>
            </a:r>
            <a:r>
              <a:rPr lang="pl-PL" sz="2400" b="1" dirty="0" smtClean="0">
                <a:solidFill>
                  <a:srgbClr val="E8441D"/>
                </a:solidFill>
              </a:rPr>
              <a:t>odatkowe </a:t>
            </a:r>
            <a:r>
              <a:rPr lang="pl-PL" sz="2400" b="1" dirty="0" smtClean="0">
                <a:solidFill>
                  <a:srgbClr val="E8441D"/>
                </a:solidFill>
              </a:rPr>
              <a:t>zajęcia dla dzieci z niepełnosprawnościami</a:t>
            </a:r>
            <a:endParaRPr lang="pl-PL" sz="2400" b="1" dirty="0">
              <a:solidFill>
                <a:srgbClr val="E8441D"/>
              </a:solidFill>
            </a:endParaRPr>
          </a:p>
          <a:p>
            <a:endParaRPr lang="pl-PL" dirty="0" smtClean="0"/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fantastyki do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nauki: warsztaty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naukowe w klimacie Śródziemia </a:t>
            </a:r>
            <a:endParaRPr lang="pl-PL" sz="24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dla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dzieci i młodzieży</a:t>
            </a:r>
          </a:p>
          <a:p>
            <a:endParaRPr lang="pl-PL" dirty="0"/>
          </a:p>
          <a:p>
            <a:r>
              <a:rPr lang="pl-PL" sz="2400" b="1" dirty="0">
                <a:solidFill>
                  <a:srgbClr val="E8441D"/>
                </a:solidFill>
              </a:rPr>
              <a:t>Od malucha do seniora </a:t>
            </a:r>
          </a:p>
          <a:p>
            <a:r>
              <a:rPr lang="pl-PL" sz="2400" dirty="0">
                <a:solidFill>
                  <a:srgbClr val="E8441D"/>
                </a:solidFill>
              </a:rPr>
              <a:t>(zakup książek z dużą czcionką, audiobooków dla dzieci i seniorów </a:t>
            </a:r>
            <a:endParaRPr lang="pl-PL" sz="2400" dirty="0" smtClean="0">
              <a:solidFill>
                <a:srgbClr val="E8441D"/>
              </a:solidFill>
            </a:endParaRPr>
          </a:p>
          <a:p>
            <a:r>
              <a:rPr lang="pl-PL" sz="2400" dirty="0" smtClean="0">
                <a:solidFill>
                  <a:srgbClr val="E8441D"/>
                </a:solidFill>
              </a:rPr>
              <a:t>oraz regałów dla </a:t>
            </a:r>
            <a:r>
              <a:rPr lang="pl-PL" sz="2400" dirty="0">
                <a:solidFill>
                  <a:srgbClr val="E8441D"/>
                </a:solidFill>
              </a:rPr>
              <a:t>Filii nr </a:t>
            </a:r>
            <a:r>
              <a:rPr lang="pl-PL" sz="2400" dirty="0" smtClean="0">
                <a:solidFill>
                  <a:srgbClr val="E8441D"/>
                </a:solidFill>
              </a:rPr>
              <a:t>15, ul</a:t>
            </a:r>
            <a:r>
              <a:rPr lang="pl-PL" sz="2400" dirty="0">
                <a:solidFill>
                  <a:srgbClr val="E8441D"/>
                </a:solidFill>
              </a:rPr>
              <a:t>. </a:t>
            </a:r>
            <a:r>
              <a:rPr lang="pl-PL" sz="2400" dirty="0" smtClean="0">
                <a:solidFill>
                  <a:srgbClr val="E8441D"/>
                </a:solidFill>
              </a:rPr>
              <a:t>Brzęczkowskiego)</a:t>
            </a:r>
            <a:endParaRPr lang="pl-PL" sz="2400" dirty="0">
              <a:solidFill>
                <a:srgbClr val="E8441D"/>
              </a:solidFill>
            </a:endParaRPr>
          </a:p>
          <a:p>
            <a:endParaRPr lang="pl-PL" sz="2400" b="1" dirty="0">
              <a:solidFill>
                <a:srgbClr val="E8441D"/>
              </a:solidFill>
            </a:endParaRPr>
          </a:p>
          <a:p>
            <a:endParaRPr lang="pl-P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92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  <a:cs typeface="Times New Roman" pitchFamily="18" charset="0"/>
              </a:rPr>
              <a:t>projekty </a:t>
            </a:r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społeczne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4912243" y="1210677"/>
            <a:ext cx="1942857" cy="788245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432560" y="2084958"/>
            <a:ext cx="84862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Objazdowy Dom Kultury - wakacyjne animacje dla dzieci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wakacje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pl-PL" dirty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sz="2400" b="1" dirty="0">
                <a:solidFill>
                  <a:srgbClr val="E8441D"/>
                </a:solidFill>
              </a:rPr>
              <a:t>Bydgoszcz czyta bez </a:t>
            </a:r>
            <a:r>
              <a:rPr lang="pl-PL" sz="2400" b="1" dirty="0" smtClean="0">
                <a:solidFill>
                  <a:srgbClr val="E8441D"/>
                </a:solidFill>
              </a:rPr>
              <a:t>końca - druga edycja</a:t>
            </a:r>
            <a:endParaRPr lang="pl-PL" sz="2400" b="1" dirty="0">
              <a:solidFill>
                <a:srgbClr val="E8441D"/>
              </a:solidFill>
            </a:endParaRPr>
          </a:p>
          <a:p>
            <a:endParaRPr lang="pl-PL" dirty="0"/>
          </a:p>
          <a:p>
            <a:r>
              <a:rPr lang="pl-PL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Plenerowe Kino nad Balatonem na Bartodziejach</a:t>
            </a:r>
          </a:p>
          <a:p>
            <a:endParaRPr lang="pl-PL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solidFill>
                  <a:srgbClr val="E8441D"/>
                </a:solidFill>
              </a:rPr>
              <a:t>Rowerowa Bydgoszcz - rodzinne podróże rowerowe</a:t>
            </a:r>
          </a:p>
          <a:p>
            <a:endParaRPr lang="pl-PL" dirty="0"/>
          </a:p>
          <a:p>
            <a:r>
              <a:rPr lang="pl-PL" sz="24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Piłkarskie </a:t>
            </a:r>
            <a:r>
              <a:rPr lang="pl-PL" sz="24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Przedszkola</a:t>
            </a:r>
          </a:p>
          <a:p>
            <a:r>
              <a:rPr lang="pl-PL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(sprawdzenie realizacji za dostępne środki)</a:t>
            </a:r>
          </a:p>
          <a:p>
            <a:endParaRPr lang="pl-PL" sz="24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983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825816" y="1739851"/>
            <a:ext cx="92170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Wybrane mikroprojekty</a:t>
            </a:r>
            <a:r>
              <a:rPr lang="pl-PL" sz="8800" b="1" dirty="0" smtClean="0">
                <a:solidFill>
                  <a:srgbClr val="E8441D"/>
                </a:solidFill>
                <a:cs typeface="Times New Roman" pitchFamily="18" charset="0"/>
              </a:rPr>
              <a:t> osiedlowe</a:t>
            </a:r>
            <a:endParaRPr lang="pl-PL" sz="8800" b="1" dirty="0">
              <a:solidFill>
                <a:srgbClr val="E8441D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938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513716" y="2443474"/>
            <a:ext cx="49457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projektów </a:t>
            </a:r>
          </a:p>
          <a:p>
            <a:r>
              <a:rPr lang="pl-PL" sz="6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6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realizacji</a:t>
            </a:r>
            <a:endParaRPr lang="pl-PL" sz="6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mikroprojekty osiedlowe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4912243" y="1210677"/>
            <a:ext cx="1942857" cy="788245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2230675" y="1579777"/>
            <a:ext cx="386532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900" b="1" dirty="0">
                <a:solidFill>
                  <a:srgbClr val="E8441D"/>
                </a:solidFill>
                <a:cs typeface="Times New Roman" pitchFamily="18" charset="0"/>
              </a:rPr>
              <a:t>29</a:t>
            </a:r>
            <a:endParaRPr lang="pl-PL" sz="23900" b="1" dirty="0">
              <a:solidFill>
                <a:srgbClr val="E8441D"/>
              </a:solidFill>
              <a:cs typeface="Times New Roman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048301" y="5105546"/>
            <a:ext cx="60953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Lista projektów dostępna </a:t>
            </a:r>
            <a:endParaRPr lang="pl-PL" sz="40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pl-PL" sz="4000" b="1" dirty="0" smtClean="0">
                <a:solidFill>
                  <a:srgbClr val="E8441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www.bdgbo.pl</a:t>
            </a:r>
            <a:endParaRPr lang="pl-PL" sz="4000" b="1" dirty="0">
              <a:solidFill>
                <a:srgbClr val="E8441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111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4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428289" y="2403201"/>
            <a:ext cx="92170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Wybrane projekty</a:t>
            </a:r>
            <a:r>
              <a:rPr lang="pl-PL" sz="8800" b="1" dirty="0" smtClean="0">
                <a:solidFill>
                  <a:srgbClr val="E8441D"/>
                </a:solidFill>
                <a:cs typeface="Times New Roman" pitchFamily="18" charset="0"/>
              </a:rPr>
              <a:t> </a:t>
            </a:r>
            <a:r>
              <a:rPr lang="pl-PL" sz="8800" b="1" dirty="0">
                <a:solidFill>
                  <a:srgbClr val="E8441D"/>
                </a:solidFill>
                <a:cs typeface="Times New Roman" pitchFamily="18" charset="0"/>
              </a:rPr>
              <a:t>ponadosiedlowe</a:t>
            </a:r>
          </a:p>
        </p:txBody>
      </p:sp>
    </p:spTree>
    <p:extLst>
      <p:ext uri="{BB962C8B-B14F-4D97-AF65-F5344CB8AC3E}">
        <p14:creationId xmlns:p14="http://schemas.microsoft.com/office/powerpoint/2010/main" val="280210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076450" y="227053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projekty </a:t>
            </a:r>
            <a:r>
              <a:rPr lang="pl-PL" sz="4800" b="1" dirty="0">
                <a:solidFill>
                  <a:schemeClr val="bg1"/>
                </a:solidFill>
                <a:cs typeface="Times New Roman" pitchFamily="18" charset="0"/>
              </a:rPr>
              <a:t>ponadosiedlowe</a:t>
            </a:r>
          </a:p>
        </p:txBody>
      </p:sp>
      <p:sp>
        <p:nvSpPr>
          <p:cNvPr id="5" name="Prostokąt 4"/>
          <p:cNvSpPr/>
          <p:nvPr/>
        </p:nvSpPr>
        <p:spPr>
          <a:xfrm>
            <a:off x="1435949" y="2858625"/>
            <a:ext cx="97880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Rewitalizacja nabrzeży Kanału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Bydgoskiego </a:t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okolicy i pomiędzy śluzami V i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 </a:t>
            </a:r>
            <a:endParaRPr lang="pl-PL" sz="3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Wielka </a:t>
            </a:r>
            <a:r>
              <a:rPr lang="pl-PL" sz="3600" b="1" dirty="0">
                <a:solidFill>
                  <a:schemeClr val="tx2"/>
                </a:solidFill>
              </a:rPr>
              <a:t>Pętla </a:t>
            </a:r>
            <a:r>
              <a:rPr lang="pl-PL" sz="3600" b="1" dirty="0" smtClean="0">
                <a:solidFill>
                  <a:schemeClr val="tx2"/>
                </a:solidFill>
              </a:rPr>
              <a:t>Fordonu: </a:t>
            </a:r>
            <a:r>
              <a:rPr lang="pl-PL" sz="3600" dirty="0" smtClean="0">
                <a:solidFill>
                  <a:schemeClr val="tx2"/>
                </a:solidFill>
              </a:rPr>
              <a:t>kolejny odcinek </a:t>
            </a:r>
            <a:br>
              <a:rPr lang="pl-PL" sz="3600" dirty="0" smtClean="0">
                <a:solidFill>
                  <a:schemeClr val="tx2"/>
                </a:solidFill>
              </a:rPr>
            </a:br>
            <a:r>
              <a:rPr lang="pl-PL" sz="3600" dirty="0" smtClean="0">
                <a:solidFill>
                  <a:schemeClr val="tx2"/>
                </a:solidFill>
              </a:rPr>
              <a:t>budowy </a:t>
            </a:r>
            <a:r>
              <a:rPr lang="pl-PL" sz="3600" dirty="0">
                <a:solidFill>
                  <a:schemeClr val="tx2"/>
                </a:solidFill>
              </a:rPr>
              <a:t>drogi </a:t>
            </a:r>
            <a:r>
              <a:rPr lang="pl-PL" sz="3600" dirty="0" smtClean="0">
                <a:solidFill>
                  <a:schemeClr val="tx2"/>
                </a:solidFill>
              </a:rPr>
              <a:t>rowerowej, wzdłuż </a:t>
            </a:r>
            <a:r>
              <a:rPr lang="pl-PL" sz="3600" dirty="0">
                <a:solidFill>
                  <a:schemeClr val="tx2"/>
                </a:solidFill>
              </a:rPr>
              <a:t>ul. </a:t>
            </a:r>
            <a:r>
              <a:rPr lang="pl-PL" sz="3600" dirty="0" smtClean="0">
                <a:solidFill>
                  <a:schemeClr val="tx2"/>
                </a:solidFill>
              </a:rPr>
              <a:t>Wierchowej </a:t>
            </a:r>
            <a:br>
              <a:rPr lang="pl-PL" sz="3600" dirty="0" smtClean="0">
                <a:solidFill>
                  <a:schemeClr val="tx2"/>
                </a:solidFill>
              </a:rPr>
            </a:br>
            <a:r>
              <a:rPr lang="pl-PL" sz="3600" dirty="0" smtClean="0">
                <a:solidFill>
                  <a:schemeClr val="tx2"/>
                </a:solidFill>
              </a:rPr>
              <a:t>i Geodetów na </a:t>
            </a:r>
            <a:r>
              <a:rPr lang="pl-PL" sz="3600" dirty="0">
                <a:solidFill>
                  <a:schemeClr val="tx2"/>
                </a:solidFill>
              </a:rPr>
              <a:t>odcinku od ul. Tatrzańskiej </a:t>
            </a:r>
            <a:r>
              <a:rPr lang="pl-PL" sz="3600" dirty="0" smtClean="0">
                <a:solidFill>
                  <a:schemeClr val="tx2"/>
                </a:solidFill>
              </a:rPr>
              <a:t/>
            </a:r>
            <a:br>
              <a:rPr lang="pl-PL" sz="3600" dirty="0" smtClean="0">
                <a:solidFill>
                  <a:schemeClr val="tx2"/>
                </a:solidFill>
              </a:rPr>
            </a:br>
            <a:r>
              <a:rPr lang="pl-PL" sz="3600" dirty="0" smtClean="0">
                <a:solidFill>
                  <a:schemeClr val="tx2"/>
                </a:solidFill>
              </a:rPr>
              <a:t>do </a:t>
            </a:r>
            <a:r>
              <a:rPr lang="pl-PL" sz="3600" dirty="0">
                <a:solidFill>
                  <a:schemeClr val="tx2"/>
                </a:solidFill>
              </a:rPr>
              <a:t>ul. gen. T. Bora-Komorowskiego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124571" y="1561948"/>
            <a:ext cx="1942857" cy="78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412269" y="2461750"/>
            <a:ext cx="95599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Wybrane projekty </a:t>
            </a:r>
            <a:endParaRPr lang="pl-PL" sz="88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pl-PL" sz="8800" b="1" dirty="0" smtClean="0">
                <a:solidFill>
                  <a:srgbClr val="E8441D"/>
                </a:solidFill>
                <a:cs typeface="Times New Roman" pitchFamily="18" charset="0"/>
              </a:rPr>
              <a:t>osiedlowe</a:t>
            </a:r>
            <a:endParaRPr lang="pl-PL" sz="8800" b="1" dirty="0">
              <a:solidFill>
                <a:srgbClr val="E8441D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5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Czyżkówko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511897" y="2522719"/>
            <a:ext cx="95267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łożenie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płyt ażurowych na ul.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Łebskiej.</a:t>
            </a:r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3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dcinek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ul. Bruskiej do ul.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Piaśnickiej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pl-PL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3600" b="1" dirty="0" smtClean="0">
                <a:solidFill>
                  <a:schemeClr val="tx2"/>
                </a:solidFill>
              </a:rPr>
              <a:t>CHARZYKOWSKA, </a:t>
            </a:r>
            <a:r>
              <a:rPr lang="pl-PL" sz="3600" b="1" dirty="0" smtClean="0">
                <a:solidFill>
                  <a:schemeClr val="tx2"/>
                </a:solidFill>
              </a:rPr>
              <a:t>utwardzenie ulicy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płytami </a:t>
            </a:r>
            <a:r>
              <a:rPr lang="pl-PL" sz="3600" b="1" dirty="0" smtClean="0">
                <a:solidFill>
                  <a:schemeClr val="tx2"/>
                </a:solidFill>
              </a:rPr>
              <a:t>ażurowymi</a:t>
            </a:r>
            <a:endParaRPr lang="pl-PL" sz="3600" b="1" dirty="0">
              <a:solidFill>
                <a:schemeClr val="tx2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7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118980" y="181509"/>
            <a:ext cx="81518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94523" y="198172"/>
            <a:ext cx="815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1"/>
                </a:solidFill>
                <a:cs typeface="Times New Roman" pitchFamily="18" charset="0"/>
              </a:rPr>
              <a:t>Flisy</a:t>
            </a:r>
            <a:endParaRPr lang="pl-PL" sz="4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1" t="46770" r="35756" b="31214"/>
          <a:stretch/>
        </p:blipFill>
        <p:spPr>
          <a:xfrm>
            <a:off x="5220587" y="1194015"/>
            <a:ext cx="1942857" cy="788245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544104" y="2579636"/>
            <a:ext cx="92843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Modernizacja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elementów kanalizacji </a:t>
            </a:r>
            <a:b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remont jezdni na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Flisach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r>
              <a:rPr lang="pl-PL" sz="3600" b="1" dirty="0">
                <a:solidFill>
                  <a:schemeClr val="tx2"/>
                </a:solidFill>
              </a:rPr>
              <a:t>Boisko w </a:t>
            </a:r>
            <a:r>
              <a:rPr lang="pl-PL" sz="3600" b="1" dirty="0" smtClean="0">
                <a:solidFill>
                  <a:schemeClr val="tx2"/>
                </a:solidFill>
              </a:rPr>
              <a:t>parku - modernizacja istniejącego </a:t>
            </a:r>
            <a:r>
              <a:rPr lang="pl-PL" sz="3600" b="1" dirty="0" smtClean="0">
                <a:solidFill>
                  <a:schemeClr val="tx2"/>
                </a:solidFill>
              </a:rPr>
              <a:t>boiska nad Kanałem </a:t>
            </a:r>
            <a:endParaRPr lang="pl-PL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85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1091</Words>
  <Application>Microsoft Office PowerPoint</Application>
  <PresentationFormat>Panoramiczny</PresentationFormat>
  <Paragraphs>226</Paragraphs>
  <Slides>44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Mikołaj Gabinecki</dc:creator>
  <cp:lastModifiedBy>Mateusz Stępień</cp:lastModifiedBy>
  <cp:revision>65</cp:revision>
  <dcterms:created xsi:type="dcterms:W3CDTF">2022-12-27T08:06:43Z</dcterms:created>
  <dcterms:modified xsi:type="dcterms:W3CDTF">2023-01-03T16:17:49Z</dcterms:modified>
</cp:coreProperties>
</file>