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56" r:id="rId2"/>
    <p:sldId id="257" r:id="rId3"/>
    <p:sldId id="399" r:id="rId4"/>
    <p:sldId id="329" r:id="rId5"/>
    <p:sldId id="327" r:id="rId6"/>
    <p:sldId id="328" r:id="rId7"/>
    <p:sldId id="330" r:id="rId8"/>
    <p:sldId id="334" r:id="rId9"/>
    <p:sldId id="336" r:id="rId10"/>
    <p:sldId id="338" r:id="rId11"/>
    <p:sldId id="340" r:id="rId12"/>
    <p:sldId id="342" r:id="rId13"/>
    <p:sldId id="344" r:id="rId14"/>
    <p:sldId id="346" r:id="rId15"/>
    <p:sldId id="348" r:id="rId16"/>
    <p:sldId id="350" r:id="rId17"/>
    <p:sldId id="352" r:id="rId18"/>
    <p:sldId id="354" r:id="rId19"/>
    <p:sldId id="356" r:id="rId20"/>
    <p:sldId id="358" r:id="rId21"/>
    <p:sldId id="360" r:id="rId22"/>
    <p:sldId id="362" r:id="rId23"/>
    <p:sldId id="364" r:id="rId24"/>
    <p:sldId id="366" r:id="rId25"/>
    <p:sldId id="368" r:id="rId26"/>
    <p:sldId id="370" r:id="rId27"/>
    <p:sldId id="372" r:id="rId28"/>
    <p:sldId id="373" r:id="rId29"/>
    <p:sldId id="376" r:id="rId30"/>
    <p:sldId id="379" r:id="rId31"/>
    <p:sldId id="378" r:id="rId32"/>
    <p:sldId id="382" r:id="rId33"/>
    <p:sldId id="383" r:id="rId34"/>
    <p:sldId id="386" r:id="rId35"/>
    <p:sldId id="388" r:id="rId36"/>
    <p:sldId id="390" r:id="rId37"/>
    <p:sldId id="391" r:id="rId38"/>
    <p:sldId id="392" r:id="rId39"/>
    <p:sldId id="396" r:id="rId40"/>
    <p:sldId id="397" r:id="rId41"/>
    <p:sldId id="398" r:id="rId42"/>
    <p:sldId id="393" r:id="rId43"/>
    <p:sldId id="394" r:id="rId44"/>
    <p:sldId id="395" r:id="rId4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44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141" autoAdjust="0"/>
  </p:normalViewPr>
  <p:slideViewPr>
    <p:cSldViewPr snapToGrid="0">
      <p:cViewPr>
        <p:scale>
          <a:sx n="60" d="100"/>
          <a:sy n="60" d="100"/>
        </p:scale>
        <p:origin x="1908" y="10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94D549-E94D-4F80-B3FB-DB11DF8B617D}" type="datetimeFigureOut">
              <a:rPr lang="pl-PL" smtClean="0"/>
              <a:t>2023-01-03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D6939-4470-46E0-9765-92656A8D88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0170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9D6939-4470-46E0-9765-92656A8D884E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4432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1D20-391A-452B-B98C-69422FFD30F4}" type="datetimeFigureOut">
              <a:rPr lang="pl-PL" smtClean="0"/>
              <a:t>2023-01-03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27FD-0C3E-4520-9322-DF7F89141E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2404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1D20-391A-452B-B98C-69422FFD30F4}" type="datetimeFigureOut">
              <a:rPr lang="pl-PL" smtClean="0"/>
              <a:t>2023-01-03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27FD-0C3E-4520-9322-DF7F89141E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5196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1D20-391A-452B-B98C-69422FFD30F4}" type="datetimeFigureOut">
              <a:rPr lang="pl-PL" smtClean="0"/>
              <a:t>2023-01-03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27FD-0C3E-4520-9322-DF7F89141E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7144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1D20-391A-452B-B98C-69422FFD30F4}" type="datetimeFigureOut">
              <a:rPr lang="pl-PL" smtClean="0"/>
              <a:t>2023-01-03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27FD-0C3E-4520-9322-DF7F89141E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077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1D20-391A-452B-B98C-69422FFD30F4}" type="datetimeFigureOut">
              <a:rPr lang="pl-PL" smtClean="0"/>
              <a:t>2023-01-03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27FD-0C3E-4520-9322-DF7F89141E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9704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1D20-391A-452B-B98C-69422FFD30F4}" type="datetimeFigureOut">
              <a:rPr lang="pl-PL" smtClean="0"/>
              <a:t>2023-01-03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27FD-0C3E-4520-9322-DF7F89141E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6976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1D20-391A-452B-B98C-69422FFD30F4}" type="datetimeFigureOut">
              <a:rPr lang="pl-PL" smtClean="0"/>
              <a:t>2023-01-03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27FD-0C3E-4520-9322-DF7F89141E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5285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1D20-391A-452B-B98C-69422FFD30F4}" type="datetimeFigureOut">
              <a:rPr lang="pl-PL" smtClean="0"/>
              <a:t>2023-01-03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27FD-0C3E-4520-9322-DF7F89141E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9862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1D20-391A-452B-B98C-69422FFD30F4}" type="datetimeFigureOut">
              <a:rPr lang="pl-PL" smtClean="0"/>
              <a:t>2023-01-03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27FD-0C3E-4520-9322-DF7F89141E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8734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1D20-391A-452B-B98C-69422FFD30F4}" type="datetimeFigureOut">
              <a:rPr lang="pl-PL" smtClean="0"/>
              <a:t>2023-01-03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27FD-0C3E-4520-9322-DF7F89141E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8428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1D20-391A-452B-B98C-69422FFD30F4}" type="datetimeFigureOut">
              <a:rPr lang="pl-PL" smtClean="0"/>
              <a:t>2023-01-03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27FD-0C3E-4520-9322-DF7F89141E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2485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51D20-391A-452B-B98C-69422FFD30F4}" type="datetimeFigureOut">
              <a:rPr lang="pl-PL" smtClean="0"/>
              <a:t>2023-01-03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827FD-0C3E-4520-9322-DF7F89141E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8023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596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73" y="0"/>
            <a:ext cx="12192000" cy="6858000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2118980" y="181509"/>
            <a:ext cx="8151812" cy="83099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094523" y="198172"/>
            <a:ext cx="8151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 smtClean="0">
                <a:solidFill>
                  <a:schemeClr val="bg1"/>
                </a:solidFill>
                <a:cs typeface="Times New Roman" pitchFamily="18" charset="0"/>
              </a:rPr>
              <a:t>Miedzyń-Prądy</a:t>
            </a:r>
            <a:endParaRPr lang="pl-PL" sz="4800" b="1" dirty="0">
              <a:solidFill>
                <a:schemeClr val="bg1"/>
              </a:solidFill>
              <a:cs typeface="Times New Roman" pitchFamily="18" charset="0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21" t="46770" r="35756" b="31214"/>
          <a:stretch/>
        </p:blipFill>
        <p:spPr>
          <a:xfrm>
            <a:off x="5220587" y="1194015"/>
            <a:ext cx="1942857" cy="788245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531274" y="1979712"/>
            <a:ext cx="899234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Budowa ścieżki i zazielenienie terenu </a:t>
            </a: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</a:t>
            </a:r>
            <a:r>
              <a:rPr lang="pl-PL" sz="36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Kanałem </a:t>
            </a: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Bydgoskim - okolice kładki, </a:t>
            </a:r>
            <a:b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stronę śluzy Prądy</a:t>
            </a:r>
            <a:endParaRPr lang="pl-PL" sz="36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dirty="0" smtClean="0">
              <a:latin typeface="Calibri" panose="020F0502020204030204" pitchFamily="34" charset="0"/>
            </a:endParaRPr>
          </a:p>
          <a:p>
            <a:endParaRPr lang="pl-PL" dirty="0">
              <a:latin typeface="Calibri" panose="020F0502020204030204" pitchFamily="34" charset="0"/>
            </a:endParaRPr>
          </a:p>
          <a:p>
            <a:r>
              <a:rPr lang="pl-PL" sz="3600" b="1" dirty="0">
                <a:solidFill>
                  <a:schemeClr val="tx2"/>
                </a:solidFill>
              </a:rPr>
              <a:t>Zdrowie i </a:t>
            </a:r>
            <a:r>
              <a:rPr lang="pl-PL" sz="3600" b="1" dirty="0" smtClean="0">
                <a:solidFill>
                  <a:schemeClr val="tx2"/>
                </a:solidFill>
              </a:rPr>
              <a:t>przyroda: </a:t>
            </a:r>
            <a:r>
              <a:rPr lang="pl-PL" sz="3600" dirty="0" smtClean="0">
                <a:solidFill>
                  <a:schemeClr val="tx2"/>
                </a:solidFill>
              </a:rPr>
              <a:t>wiata rowerowa, </a:t>
            </a:r>
            <a:br>
              <a:rPr lang="pl-PL" sz="3600" dirty="0" smtClean="0">
                <a:solidFill>
                  <a:schemeClr val="tx2"/>
                </a:solidFill>
              </a:rPr>
            </a:br>
            <a:r>
              <a:rPr lang="pl-PL" sz="3600" dirty="0" smtClean="0">
                <a:solidFill>
                  <a:schemeClr val="tx2"/>
                </a:solidFill>
              </a:rPr>
              <a:t>łąka </a:t>
            </a:r>
            <a:r>
              <a:rPr lang="pl-PL" sz="3600" dirty="0" smtClean="0">
                <a:solidFill>
                  <a:schemeClr val="tx2"/>
                </a:solidFill>
              </a:rPr>
              <a:t>kwietna, doposażenie placu zabaw </a:t>
            </a:r>
            <a:br>
              <a:rPr lang="pl-PL" sz="3600" dirty="0" smtClean="0">
                <a:solidFill>
                  <a:schemeClr val="tx2"/>
                </a:solidFill>
              </a:rPr>
            </a:br>
            <a:r>
              <a:rPr lang="pl-PL" sz="3600" dirty="0" smtClean="0">
                <a:solidFill>
                  <a:schemeClr val="tx2"/>
                </a:solidFill>
              </a:rPr>
              <a:t>dla dzieci przy szkole, ul. </a:t>
            </a:r>
            <a:r>
              <a:rPr lang="pl-PL" sz="3600" dirty="0" smtClean="0">
                <a:solidFill>
                  <a:schemeClr val="tx2"/>
                </a:solidFill>
              </a:rPr>
              <a:t>Nakielska 273, </a:t>
            </a:r>
            <a:br>
              <a:rPr lang="pl-PL" sz="3600" dirty="0" smtClean="0">
                <a:solidFill>
                  <a:schemeClr val="tx2"/>
                </a:solidFill>
              </a:rPr>
            </a:br>
            <a:r>
              <a:rPr lang="pl-PL" sz="3600" dirty="0" smtClean="0">
                <a:solidFill>
                  <a:schemeClr val="tx2"/>
                </a:solidFill>
              </a:rPr>
              <a:t>teren </a:t>
            </a:r>
            <a:r>
              <a:rPr lang="pl-PL" sz="3600" dirty="0">
                <a:solidFill>
                  <a:schemeClr val="tx2"/>
                </a:solidFill>
              </a:rPr>
              <a:t>SP </a:t>
            </a:r>
            <a:r>
              <a:rPr lang="pl-PL" sz="3600" dirty="0" smtClean="0">
                <a:solidFill>
                  <a:schemeClr val="tx2"/>
                </a:solidFill>
              </a:rPr>
              <a:t>35</a:t>
            </a:r>
            <a:endParaRPr lang="pl-PL" sz="3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348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2118980" y="181509"/>
            <a:ext cx="8151812" cy="83099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094523" y="198172"/>
            <a:ext cx="8151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 smtClean="0">
                <a:solidFill>
                  <a:schemeClr val="bg1"/>
                </a:solidFill>
                <a:cs typeface="Times New Roman" pitchFamily="18" charset="0"/>
              </a:rPr>
              <a:t>Okole</a:t>
            </a:r>
            <a:endParaRPr lang="pl-PL" sz="4800" b="1" dirty="0">
              <a:solidFill>
                <a:schemeClr val="bg1"/>
              </a:solidFill>
              <a:cs typeface="Times New Roman" pitchFamily="18" charset="0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21" t="46770" r="35756" b="31214"/>
          <a:stretch/>
        </p:blipFill>
        <p:spPr>
          <a:xfrm>
            <a:off x="5220587" y="1194015"/>
            <a:ext cx="1942857" cy="788245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404442" y="2211274"/>
            <a:ext cx="9006883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Rewitalizacja chodników na ul. Królowej Jadwigi</a:t>
            </a:r>
          </a:p>
          <a:p>
            <a:endParaRPr lang="pl-PL" sz="36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3600" b="1" dirty="0">
                <a:solidFill>
                  <a:schemeClr val="bg2">
                    <a:lumMod val="10000"/>
                  </a:schemeClr>
                </a:solidFill>
              </a:rPr>
              <a:t>Kontynuacja </a:t>
            </a:r>
            <a:r>
              <a:rPr lang="pl-PL" sz="3600" b="1" dirty="0" smtClean="0">
                <a:solidFill>
                  <a:schemeClr val="bg2">
                    <a:lumMod val="10000"/>
                  </a:schemeClr>
                </a:solidFill>
              </a:rPr>
              <a:t>rewitalizacji Placu </a:t>
            </a:r>
            <a:r>
              <a:rPr lang="pl-PL" sz="3600" b="1" dirty="0" smtClean="0">
                <a:solidFill>
                  <a:schemeClr val="bg2">
                    <a:lumMod val="10000"/>
                  </a:schemeClr>
                </a:solidFill>
              </a:rPr>
              <a:t>Chełmińskiego</a:t>
            </a:r>
          </a:p>
          <a:p>
            <a:r>
              <a:rPr lang="pl-PL" sz="2800" dirty="0" smtClean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(sprawdzenie realizacji za dostępne </a:t>
            </a:r>
            <a:r>
              <a:rPr lang="pl-PL" sz="2800" dirty="0" smtClean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środki w </a:t>
            </a:r>
            <a:r>
              <a:rPr lang="pl-PL" sz="2800" dirty="0" smtClean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uzgodnieniu </a:t>
            </a:r>
            <a:r>
              <a:rPr lang="pl-PL" sz="2800" dirty="0" smtClean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2800" dirty="0" smtClean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800" dirty="0" smtClean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 </a:t>
            </a:r>
            <a:r>
              <a:rPr lang="pl-PL" sz="2800" dirty="0" smtClean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autorem projektu, Radą </a:t>
            </a:r>
            <a:r>
              <a:rPr lang="pl-PL" sz="2800" dirty="0" smtClean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Osiedla i </a:t>
            </a:r>
            <a:r>
              <a:rPr lang="pl-PL" sz="2800" dirty="0" smtClean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Urzędem Miasta)</a:t>
            </a:r>
            <a:endParaRPr lang="pl-PL" sz="2800" dirty="0">
              <a:solidFill>
                <a:schemeClr val="bg2">
                  <a:lumMod val="1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909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2118980" y="181509"/>
            <a:ext cx="8151812" cy="83099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094523" y="198172"/>
            <a:ext cx="8151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 smtClean="0">
                <a:solidFill>
                  <a:schemeClr val="bg1"/>
                </a:solidFill>
                <a:cs typeface="Times New Roman" pitchFamily="18" charset="0"/>
              </a:rPr>
              <a:t>Osowa Góra</a:t>
            </a:r>
            <a:endParaRPr lang="pl-PL" sz="4800" b="1" dirty="0">
              <a:solidFill>
                <a:schemeClr val="bg1"/>
              </a:solidFill>
              <a:cs typeface="Times New Roman" pitchFamily="18" charset="0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21" t="46770" r="35756" b="31214"/>
          <a:stretch/>
        </p:blipFill>
        <p:spPr>
          <a:xfrm>
            <a:off x="5220587" y="1194015"/>
            <a:ext cx="1942857" cy="788245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393046" y="2893003"/>
            <a:ext cx="694574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36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Rewitalizacja stawów Osowa </a:t>
            </a: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Góra. </a:t>
            </a:r>
            <a:endParaRPr lang="pl-PL" sz="3600" b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36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órny taras - ul</a:t>
            </a:r>
            <a:r>
              <a:rPr lang="pl-PL" sz="36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Wielorybia</a:t>
            </a:r>
          </a:p>
        </p:txBody>
      </p:sp>
    </p:spTree>
    <p:extLst>
      <p:ext uri="{BB962C8B-B14F-4D97-AF65-F5344CB8AC3E}">
        <p14:creationId xmlns:p14="http://schemas.microsoft.com/office/powerpoint/2010/main" val="8184016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2118980" y="181509"/>
            <a:ext cx="8151812" cy="83099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094523" y="198172"/>
            <a:ext cx="8151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 smtClean="0">
                <a:solidFill>
                  <a:schemeClr val="bg1"/>
                </a:solidFill>
                <a:cs typeface="Times New Roman" pitchFamily="18" charset="0"/>
              </a:rPr>
              <a:t>Wilczak-Jary</a:t>
            </a:r>
            <a:endParaRPr lang="pl-PL" sz="4800" b="1" dirty="0">
              <a:solidFill>
                <a:schemeClr val="bg1"/>
              </a:solidFill>
              <a:cs typeface="Times New Roman" pitchFamily="18" charset="0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21" t="46770" r="35756" b="31214"/>
          <a:stretch/>
        </p:blipFill>
        <p:spPr>
          <a:xfrm>
            <a:off x="5220587" y="1194015"/>
            <a:ext cx="1942857" cy="788245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447894" y="2388232"/>
            <a:ext cx="88389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Modernizacja </a:t>
            </a: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elementów kanalizacji </a:t>
            </a:r>
            <a:b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pl-PL" sz="36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remont jezdni na ulicach Wilczak-Jary</a:t>
            </a:r>
          </a:p>
          <a:p>
            <a:endParaRPr lang="pl-PL" dirty="0" smtClean="0">
              <a:latin typeface="Calibri" panose="020F0502020204030204" pitchFamily="34" charset="0"/>
            </a:endParaRPr>
          </a:p>
          <a:p>
            <a:endParaRPr lang="pl-PL" dirty="0">
              <a:latin typeface="Calibri" panose="020F0502020204030204" pitchFamily="34" charset="0"/>
            </a:endParaRPr>
          </a:p>
          <a:p>
            <a:r>
              <a:rPr lang="pl-PL" sz="3600" b="1" dirty="0" smtClean="0">
                <a:solidFill>
                  <a:schemeClr val="tx2"/>
                </a:solidFill>
              </a:rPr>
              <a:t>Budowa morskiego placu </a:t>
            </a:r>
            <a:r>
              <a:rPr lang="pl-PL" sz="3600" b="1" dirty="0">
                <a:solidFill>
                  <a:schemeClr val="tx2"/>
                </a:solidFill>
              </a:rPr>
              <a:t>zabaw przy </a:t>
            </a:r>
            <a:r>
              <a:rPr lang="pl-PL" sz="3600" b="1" dirty="0" smtClean="0">
                <a:solidFill>
                  <a:schemeClr val="tx2"/>
                </a:solidFill>
              </a:rPr>
              <a:t/>
            </a:r>
            <a:br>
              <a:rPr lang="pl-PL" sz="3600" b="1" dirty="0" smtClean="0">
                <a:solidFill>
                  <a:schemeClr val="tx2"/>
                </a:solidFill>
              </a:rPr>
            </a:br>
            <a:r>
              <a:rPr lang="pl-PL" sz="3600" b="1" dirty="0" smtClean="0">
                <a:solidFill>
                  <a:schemeClr val="tx2"/>
                </a:solidFill>
              </a:rPr>
              <a:t>Zespole </a:t>
            </a:r>
            <a:r>
              <a:rPr lang="pl-PL" sz="3600" b="1" dirty="0" smtClean="0">
                <a:solidFill>
                  <a:schemeClr val="tx2"/>
                </a:solidFill>
              </a:rPr>
              <a:t>Szkół nr </a:t>
            </a:r>
            <a:r>
              <a:rPr lang="pl-PL" sz="3600" b="1" dirty="0" smtClean="0">
                <a:solidFill>
                  <a:schemeClr val="tx2"/>
                </a:solidFill>
              </a:rPr>
              <a:t>29, ul</a:t>
            </a:r>
            <a:r>
              <a:rPr lang="pl-PL" sz="3600" b="1" dirty="0">
                <a:solidFill>
                  <a:schemeClr val="tx2"/>
                </a:solidFill>
              </a:rPr>
              <a:t>. </a:t>
            </a:r>
            <a:r>
              <a:rPr lang="pl-PL" sz="3600" b="1" dirty="0" smtClean="0">
                <a:solidFill>
                  <a:schemeClr val="tx2"/>
                </a:solidFill>
              </a:rPr>
              <a:t>Słoneczna 26 </a:t>
            </a:r>
            <a:br>
              <a:rPr lang="pl-PL" sz="3600" b="1" dirty="0" smtClean="0">
                <a:solidFill>
                  <a:schemeClr val="tx2"/>
                </a:solidFill>
              </a:rPr>
            </a:br>
            <a:endParaRPr lang="pl-PL" sz="3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4066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106"/>
            <a:ext cx="12192000" cy="6858000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2118980" y="181509"/>
            <a:ext cx="8151812" cy="83099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094523" y="198172"/>
            <a:ext cx="8151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 smtClean="0">
                <a:solidFill>
                  <a:schemeClr val="bg1"/>
                </a:solidFill>
                <a:cs typeface="Times New Roman" pitchFamily="18" charset="0"/>
              </a:rPr>
              <a:t>Piaski</a:t>
            </a:r>
            <a:endParaRPr lang="pl-PL" sz="4800" b="1" dirty="0">
              <a:solidFill>
                <a:schemeClr val="bg1"/>
              </a:solidFill>
              <a:cs typeface="Times New Roman" pitchFamily="18" charset="0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21" t="46770" r="35756" b="31214"/>
          <a:stretch/>
        </p:blipFill>
        <p:spPr>
          <a:xfrm>
            <a:off x="5220587" y="1194015"/>
            <a:ext cx="1942857" cy="788245"/>
          </a:xfrm>
          <a:prstGeom prst="rect">
            <a:avLst/>
          </a:prstGeom>
        </p:spPr>
      </p:pic>
      <p:sp>
        <p:nvSpPr>
          <p:cNvPr id="9" name="Prostokąt 8"/>
          <p:cNvSpPr/>
          <p:nvPr/>
        </p:nvSpPr>
        <p:spPr>
          <a:xfrm>
            <a:off x="1445676" y="1985772"/>
            <a:ext cx="882511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3600" b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Plac </a:t>
            </a: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zabaw - statek </a:t>
            </a:r>
            <a:r>
              <a:rPr lang="pl-PL" sz="36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iracki </a:t>
            </a: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placu </a:t>
            </a: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Świętego Wojciecha</a:t>
            </a:r>
          </a:p>
          <a:p>
            <a:endParaRPr lang="pl-PL" dirty="0">
              <a:latin typeface="Calibri" panose="020F0502020204030204" pitchFamily="34" charset="0"/>
            </a:endParaRPr>
          </a:p>
          <a:p>
            <a:endParaRPr lang="pl-PL" dirty="0">
              <a:latin typeface="Calibri" panose="020F0502020204030204" pitchFamily="34" charset="0"/>
            </a:endParaRPr>
          </a:p>
          <a:p>
            <a:r>
              <a:rPr lang="pl-PL" sz="3600" b="1" dirty="0" smtClean="0">
                <a:solidFill>
                  <a:schemeClr val="tx2"/>
                </a:solidFill>
              </a:rPr>
              <a:t>Rewitalizacja boiska do siatkówki plażowej przy ul. Mochelskiej</a:t>
            </a:r>
            <a:endParaRPr lang="pl-PL" sz="3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9589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2118980" y="181509"/>
            <a:ext cx="8151812" cy="83099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094523" y="198172"/>
            <a:ext cx="8151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 smtClean="0">
                <a:solidFill>
                  <a:schemeClr val="bg1"/>
                </a:solidFill>
                <a:cs typeface="Times New Roman" pitchFamily="18" charset="0"/>
              </a:rPr>
              <a:t>Smukała-Opławiec-Janowo</a:t>
            </a:r>
            <a:endParaRPr lang="pl-PL" sz="4800" b="1" dirty="0">
              <a:solidFill>
                <a:schemeClr val="bg1"/>
              </a:solidFill>
              <a:cs typeface="Times New Roman" pitchFamily="18" charset="0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21" t="46770" r="35756" b="31214"/>
          <a:stretch/>
        </p:blipFill>
        <p:spPr>
          <a:xfrm>
            <a:off x="5220587" y="1194015"/>
            <a:ext cx="1942857" cy="788245"/>
          </a:xfrm>
          <a:prstGeom prst="rect">
            <a:avLst/>
          </a:prstGeom>
        </p:spPr>
      </p:pic>
      <p:sp>
        <p:nvSpPr>
          <p:cNvPr id="9" name="Prostokąt 8"/>
          <p:cNvSpPr/>
          <p:nvPr/>
        </p:nvSpPr>
        <p:spPr>
          <a:xfrm>
            <a:off x="1467948" y="2841426"/>
            <a:ext cx="914390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Dostosowanie obiektu Przychodni Lekarskiej Opławiec do potrzeb </a:t>
            </a: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osób niepełnosprawnych</a:t>
            </a:r>
            <a:endParaRPr lang="pl-PL" sz="36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dirty="0" smtClean="0">
              <a:latin typeface="Calibri" panose="020F0502020204030204" pitchFamily="34" charset="0"/>
            </a:endParaRPr>
          </a:p>
          <a:p>
            <a:endParaRPr lang="pl-PL" dirty="0" smtClean="0">
              <a:latin typeface="Calibri" panose="020F0502020204030204" pitchFamily="34" charset="0"/>
            </a:endParaRPr>
          </a:p>
          <a:p>
            <a:r>
              <a:rPr lang="pl-PL" sz="3600" b="1" dirty="0" smtClean="0">
                <a:solidFill>
                  <a:schemeClr val="tx2"/>
                </a:solidFill>
              </a:rPr>
              <a:t>Dostępne </a:t>
            </a:r>
            <a:r>
              <a:rPr lang="pl-PL" sz="3600" b="1" dirty="0" smtClean="0">
                <a:solidFill>
                  <a:schemeClr val="tx2"/>
                </a:solidFill>
              </a:rPr>
              <a:t>kajaki - miejsce </a:t>
            </a:r>
            <a:r>
              <a:rPr lang="pl-PL" sz="3600" b="1" dirty="0" smtClean="0">
                <a:solidFill>
                  <a:schemeClr val="tx2"/>
                </a:solidFill>
              </a:rPr>
              <a:t>rekreacji wodnej przy Orliku Wodnym UKS Smukała </a:t>
            </a:r>
            <a:endParaRPr lang="pl-PL" sz="3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5727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2118980" y="181509"/>
            <a:ext cx="8151812" cy="83099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094523" y="198172"/>
            <a:ext cx="8151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 smtClean="0">
                <a:solidFill>
                  <a:schemeClr val="bg1"/>
                </a:solidFill>
                <a:cs typeface="Times New Roman" pitchFamily="18" charset="0"/>
              </a:rPr>
              <a:t>Bartodzieje</a:t>
            </a:r>
            <a:endParaRPr lang="pl-PL" sz="4800" b="1" dirty="0">
              <a:solidFill>
                <a:schemeClr val="bg1"/>
              </a:solidFill>
              <a:cs typeface="Times New Roman" pitchFamily="18" charset="0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21" t="46770" r="35756" b="31214"/>
          <a:stretch/>
        </p:blipFill>
        <p:spPr>
          <a:xfrm>
            <a:off x="5220587" y="1194015"/>
            <a:ext cx="1942857" cy="788245"/>
          </a:xfrm>
          <a:prstGeom prst="rect">
            <a:avLst/>
          </a:prstGeom>
        </p:spPr>
      </p:pic>
      <p:sp>
        <p:nvSpPr>
          <p:cNvPr id="9" name="Prostokąt 8"/>
          <p:cNvSpPr/>
          <p:nvPr/>
        </p:nvSpPr>
        <p:spPr>
          <a:xfrm>
            <a:off x="1431852" y="2685013"/>
            <a:ext cx="882511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Plac do gier i zabaw przy ul. Żmudzkiej</a:t>
            </a:r>
            <a:endParaRPr lang="pl-PL" sz="36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dirty="0" smtClean="0">
              <a:latin typeface="Calibri" panose="020F0502020204030204" pitchFamily="34" charset="0"/>
            </a:endParaRPr>
          </a:p>
          <a:p>
            <a:endParaRPr lang="pl-PL" dirty="0" smtClean="0">
              <a:latin typeface="Calibri" panose="020F0502020204030204" pitchFamily="34" charset="0"/>
            </a:endParaRPr>
          </a:p>
          <a:p>
            <a:endParaRPr lang="pl-PL" dirty="0">
              <a:latin typeface="Calibri" panose="020F0502020204030204" pitchFamily="34" charset="0"/>
            </a:endParaRPr>
          </a:p>
          <a:p>
            <a:r>
              <a:rPr lang="pl-PL" sz="3600" b="1" dirty="0" smtClean="0">
                <a:solidFill>
                  <a:schemeClr val="tx2"/>
                </a:solidFill>
              </a:rPr>
              <a:t>Nowy park na Bartodziejach - Głowackiego/ </a:t>
            </a:r>
            <a:r>
              <a:rPr lang="pl-PL" sz="3600" b="1" dirty="0" smtClean="0">
                <a:solidFill>
                  <a:schemeClr val="tx2"/>
                </a:solidFill>
              </a:rPr>
              <a:t>Gajowa, ścieżka </a:t>
            </a:r>
            <a:r>
              <a:rPr lang="pl-PL" sz="3600" b="1" dirty="0" smtClean="0">
                <a:solidFill>
                  <a:schemeClr val="tx2"/>
                </a:solidFill>
              </a:rPr>
              <a:t>pieszo-rolkowo-rowerowa</a:t>
            </a:r>
            <a:endParaRPr lang="pl-PL" sz="3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1910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2118980" y="181509"/>
            <a:ext cx="8151812" cy="83099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094523" y="198172"/>
            <a:ext cx="8151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 smtClean="0">
                <a:solidFill>
                  <a:schemeClr val="bg1"/>
                </a:solidFill>
                <a:cs typeface="Times New Roman" pitchFamily="18" charset="0"/>
              </a:rPr>
              <a:t>Bielawy</a:t>
            </a:r>
            <a:endParaRPr lang="pl-PL" sz="4800" b="1" dirty="0">
              <a:solidFill>
                <a:schemeClr val="bg1"/>
              </a:solidFill>
              <a:cs typeface="Times New Roman" pitchFamily="18" charset="0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21" t="46770" r="35756" b="31214"/>
          <a:stretch/>
        </p:blipFill>
        <p:spPr>
          <a:xfrm>
            <a:off x="5220587" y="1194015"/>
            <a:ext cx="1942857" cy="788245"/>
          </a:xfrm>
          <a:prstGeom prst="rect">
            <a:avLst/>
          </a:prstGeom>
        </p:spPr>
      </p:pic>
      <p:sp>
        <p:nvSpPr>
          <p:cNvPr id="9" name="Prostokąt 8"/>
          <p:cNvSpPr/>
          <p:nvPr/>
        </p:nvSpPr>
        <p:spPr>
          <a:xfrm>
            <a:off x="1421218" y="1945458"/>
            <a:ext cx="9335014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0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Zaczytane Bielawy – miejsce dla każdego w Bibliotece </a:t>
            </a:r>
            <a:r>
              <a:rPr lang="pl-PL" sz="30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(trzy </a:t>
            </a:r>
            <a:r>
              <a:rPr lang="pl-PL" sz="3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czytelnicze strefy </a:t>
            </a:r>
            <a:r>
              <a:rPr lang="pl-PL" sz="30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relaksu) </a:t>
            </a:r>
            <a:endParaRPr lang="pl-PL" sz="3000" dirty="0">
              <a:latin typeface="Calibri" panose="020F0502020204030204" pitchFamily="34" charset="0"/>
            </a:endParaRPr>
          </a:p>
          <a:p>
            <a:endParaRPr lang="pl-PL" sz="3000" b="1" dirty="0" smtClean="0">
              <a:solidFill>
                <a:schemeClr val="tx2"/>
              </a:solidFill>
            </a:endParaRPr>
          </a:p>
          <a:p>
            <a:r>
              <a:rPr lang="pl-PL" sz="3000" b="1" dirty="0" smtClean="0">
                <a:solidFill>
                  <a:schemeClr val="tx2"/>
                </a:solidFill>
              </a:rPr>
              <a:t>Modernizacja </a:t>
            </a:r>
            <a:r>
              <a:rPr lang="pl-PL" sz="3000" b="1" dirty="0" smtClean="0">
                <a:solidFill>
                  <a:schemeClr val="tx2"/>
                </a:solidFill>
              </a:rPr>
              <a:t>elementów kanalizacji </a:t>
            </a:r>
            <a:r>
              <a:rPr lang="pl-PL" sz="3000" b="1" dirty="0">
                <a:solidFill>
                  <a:schemeClr val="tx2"/>
                </a:solidFill>
              </a:rPr>
              <a:t>i remont jezdni </a:t>
            </a:r>
            <a:r>
              <a:rPr lang="pl-PL" sz="3000" b="1" dirty="0" smtClean="0">
                <a:solidFill>
                  <a:schemeClr val="tx2"/>
                </a:solidFill>
              </a:rPr>
              <a:t/>
            </a:r>
            <a:br>
              <a:rPr lang="pl-PL" sz="3000" b="1" dirty="0" smtClean="0">
                <a:solidFill>
                  <a:schemeClr val="tx2"/>
                </a:solidFill>
              </a:rPr>
            </a:br>
            <a:r>
              <a:rPr lang="pl-PL" sz="3000" b="1" dirty="0" smtClean="0">
                <a:solidFill>
                  <a:schemeClr val="tx2"/>
                </a:solidFill>
              </a:rPr>
              <a:t>na </a:t>
            </a:r>
            <a:r>
              <a:rPr lang="pl-PL" sz="3000" b="1" dirty="0" smtClean="0">
                <a:solidFill>
                  <a:schemeClr val="tx2"/>
                </a:solidFill>
              </a:rPr>
              <a:t>Bielawach</a:t>
            </a:r>
          </a:p>
          <a:p>
            <a:endParaRPr lang="pl-PL" sz="3000" b="1" dirty="0" smtClean="0">
              <a:solidFill>
                <a:schemeClr val="tx2"/>
              </a:solidFill>
            </a:endParaRPr>
          </a:p>
          <a:p>
            <a:r>
              <a:rPr lang="pl-PL" sz="3000" b="1" dirty="0" smtClean="0"/>
              <a:t>Budowa drogi dla rowerów wzdłuż Al. Powstańców Wielkopolskich (odc. </a:t>
            </a:r>
            <a:r>
              <a:rPr lang="pl-PL" sz="3000" b="1" dirty="0" smtClean="0"/>
              <a:t>Wyszyńskiego - prof</a:t>
            </a:r>
            <a:r>
              <a:rPr lang="pl-PL" sz="3000" b="1" dirty="0" smtClean="0"/>
              <a:t>. Romańskiego)</a:t>
            </a:r>
            <a:endParaRPr lang="pl-PL" sz="3000" b="1" dirty="0"/>
          </a:p>
          <a:p>
            <a:r>
              <a:rPr lang="pl-PL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(sprawdzenie realizacji za dostępne środki w </a:t>
            </a:r>
            <a:r>
              <a:rPr lang="pl-PL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uzgodnieniu z </a:t>
            </a:r>
            <a:r>
              <a:rPr lang="pl-PL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autorem projektu, Radą Osiedla i Urzędem Miasta)</a:t>
            </a:r>
          </a:p>
          <a:p>
            <a:endParaRPr lang="pl-PL" sz="3000" b="1" dirty="0">
              <a:solidFill>
                <a:srgbClr val="E844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0197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2118980" y="181509"/>
            <a:ext cx="8151812" cy="83099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094523" y="198172"/>
            <a:ext cx="8151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 smtClean="0">
                <a:solidFill>
                  <a:schemeClr val="bg1"/>
                </a:solidFill>
                <a:cs typeface="Times New Roman" pitchFamily="18" charset="0"/>
              </a:rPr>
              <a:t>Bydgoszcz-Wschód-Siernieczek</a:t>
            </a:r>
            <a:endParaRPr lang="pl-PL" sz="4800" b="1" dirty="0">
              <a:solidFill>
                <a:schemeClr val="bg1"/>
              </a:solidFill>
              <a:cs typeface="Times New Roman" pitchFamily="18" charset="0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21" t="46770" r="35756" b="31214"/>
          <a:stretch/>
        </p:blipFill>
        <p:spPr>
          <a:xfrm>
            <a:off x="5220587" y="1194015"/>
            <a:ext cx="1942857" cy="788245"/>
          </a:xfrm>
          <a:prstGeom prst="rect">
            <a:avLst/>
          </a:prstGeom>
        </p:spPr>
      </p:pic>
      <p:sp>
        <p:nvSpPr>
          <p:cNvPr id="9" name="Prostokąt 8"/>
          <p:cNvSpPr/>
          <p:nvPr/>
        </p:nvSpPr>
        <p:spPr>
          <a:xfrm>
            <a:off x="1431852" y="2372190"/>
            <a:ext cx="9189966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Modernizacja ulicy Inwalidów</a:t>
            </a:r>
            <a:endParaRPr lang="pl-PL" sz="32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dirty="0" smtClean="0">
              <a:latin typeface="Calibri" panose="020F0502020204030204" pitchFamily="34" charset="0"/>
            </a:endParaRPr>
          </a:p>
          <a:p>
            <a:endParaRPr lang="pl-PL" sz="3200" dirty="0">
              <a:latin typeface="Calibri" panose="020F0502020204030204" pitchFamily="34" charset="0"/>
            </a:endParaRPr>
          </a:p>
          <a:p>
            <a:r>
              <a:rPr lang="pl-PL" sz="3200" b="1" dirty="0" smtClean="0"/>
              <a:t>Osłony przeciwhałasowe przy ul. </a:t>
            </a:r>
            <a:r>
              <a:rPr lang="pl-PL" sz="3200" b="1" dirty="0" smtClean="0"/>
              <a:t>Lewińskiego, </a:t>
            </a:r>
            <a:br>
              <a:rPr lang="pl-PL" sz="3200" b="1" dirty="0" smtClean="0"/>
            </a:br>
            <a:r>
              <a:rPr lang="pl-PL" sz="3200" b="1" dirty="0" smtClean="0"/>
              <a:t>na nasypie stanowiącym </a:t>
            </a:r>
            <a:r>
              <a:rPr lang="pl-PL" sz="3200" b="1" dirty="0" smtClean="0"/>
              <a:t>wjazd na estakadę</a:t>
            </a:r>
            <a:endParaRPr lang="pl-PL" sz="3200" b="1" dirty="0"/>
          </a:p>
          <a:p>
            <a:r>
              <a:rPr lang="pl-PL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pl-P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sprawdzenie realizacji za dostępne </a:t>
            </a:r>
            <a:r>
              <a:rPr lang="pl-PL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środki w </a:t>
            </a:r>
            <a:r>
              <a:rPr lang="pl-P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uzgodnieniu </a:t>
            </a:r>
            <a:r>
              <a:rPr lang="pl-PL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 </a:t>
            </a:r>
            <a:r>
              <a:rPr lang="pl-P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autorem projektu, Radą </a:t>
            </a:r>
            <a:r>
              <a:rPr lang="pl-PL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Osiedla i </a:t>
            </a:r>
            <a:r>
              <a:rPr lang="pl-P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Urzędem Miasta)</a:t>
            </a:r>
          </a:p>
        </p:txBody>
      </p:sp>
    </p:spTree>
    <p:extLst>
      <p:ext uri="{BB962C8B-B14F-4D97-AF65-F5344CB8AC3E}">
        <p14:creationId xmlns:p14="http://schemas.microsoft.com/office/powerpoint/2010/main" val="28459780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2118980" y="181509"/>
            <a:ext cx="8151812" cy="83099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094523" y="198172"/>
            <a:ext cx="8151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 smtClean="0">
                <a:solidFill>
                  <a:schemeClr val="bg1"/>
                </a:solidFill>
                <a:cs typeface="Times New Roman" pitchFamily="18" charset="0"/>
              </a:rPr>
              <a:t>Brdyujście</a:t>
            </a:r>
            <a:endParaRPr lang="pl-PL" sz="4800" b="1" dirty="0">
              <a:solidFill>
                <a:schemeClr val="bg1"/>
              </a:solidFill>
              <a:cs typeface="Times New Roman" pitchFamily="18" charset="0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21" t="46770" r="35756" b="31214"/>
          <a:stretch/>
        </p:blipFill>
        <p:spPr>
          <a:xfrm>
            <a:off x="5220587" y="1194015"/>
            <a:ext cx="1942857" cy="788245"/>
          </a:xfrm>
          <a:prstGeom prst="rect">
            <a:avLst/>
          </a:prstGeom>
        </p:spPr>
      </p:pic>
      <p:sp>
        <p:nvSpPr>
          <p:cNvPr id="9" name="Prostokąt 8"/>
          <p:cNvSpPr/>
          <p:nvPr/>
        </p:nvSpPr>
        <p:spPr>
          <a:xfrm>
            <a:off x="1431852" y="2540636"/>
            <a:ext cx="882511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Utwardzenie drogi osiedlowej - Wioślarska</a:t>
            </a:r>
            <a:endParaRPr lang="pl-PL" sz="36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dirty="0" smtClean="0">
              <a:latin typeface="Calibri" panose="020F0502020204030204" pitchFamily="34" charset="0"/>
            </a:endParaRPr>
          </a:p>
          <a:p>
            <a:endParaRPr lang="pl-PL" dirty="0" smtClean="0">
              <a:latin typeface="Calibri" panose="020F0502020204030204" pitchFamily="34" charset="0"/>
            </a:endParaRPr>
          </a:p>
          <a:p>
            <a:endParaRPr lang="pl-PL" dirty="0" smtClean="0">
              <a:latin typeface="Calibri" panose="020F0502020204030204" pitchFamily="34" charset="0"/>
            </a:endParaRPr>
          </a:p>
          <a:p>
            <a:r>
              <a:rPr lang="pl-PL" sz="3600" b="1" dirty="0">
                <a:solidFill>
                  <a:schemeClr val="tx2"/>
                </a:solidFill>
              </a:rPr>
              <a:t>Modernizacja </a:t>
            </a:r>
            <a:r>
              <a:rPr lang="pl-PL" sz="3600" b="1" dirty="0" smtClean="0">
                <a:solidFill>
                  <a:schemeClr val="tx2"/>
                </a:solidFill>
              </a:rPr>
              <a:t>elementów kanalizacji </a:t>
            </a:r>
            <a:r>
              <a:rPr lang="pl-PL" sz="3600" b="1" dirty="0">
                <a:solidFill>
                  <a:schemeClr val="tx2"/>
                </a:solidFill>
              </a:rPr>
              <a:t>i remont jezdni na </a:t>
            </a:r>
            <a:r>
              <a:rPr lang="pl-PL" sz="3600" b="1" dirty="0" smtClean="0">
                <a:solidFill>
                  <a:schemeClr val="tx2"/>
                </a:solidFill>
              </a:rPr>
              <a:t>osiedlu Brdyujście</a:t>
            </a:r>
            <a:endParaRPr lang="pl-PL" sz="3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827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pole tekstowe 2"/>
          <p:cNvSpPr txBox="1"/>
          <p:nvPr/>
        </p:nvSpPr>
        <p:spPr>
          <a:xfrm>
            <a:off x="2323983" y="3622973"/>
            <a:ext cx="715902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6000" b="1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b</a:t>
            </a:r>
            <a:r>
              <a:rPr lang="pl-PL" sz="60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ydgoszczan oddało</a:t>
            </a:r>
          </a:p>
          <a:p>
            <a:pPr algn="ctr"/>
            <a:r>
              <a:rPr lang="pl-PL" sz="6000" b="1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g</a:t>
            </a:r>
            <a:r>
              <a:rPr lang="pl-PL" sz="60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łosy w </a:t>
            </a:r>
            <a:r>
              <a:rPr lang="pl-PL" sz="6000" b="1" dirty="0" smtClean="0">
                <a:solidFill>
                  <a:srgbClr val="E8441D"/>
                </a:solidFill>
                <a:cs typeface="Times New Roman" pitchFamily="18" charset="0"/>
              </a:rPr>
              <a:t>10 edycji </a:t>
            </a:r>
            <a:r>
              <a:rPr lang="pl-PL" sz="60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BBO </a:t>
            </a:r>
            <a:endParaRPr lang="pl-PL" sz="6000" b="1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499383" y="1118405"/>
            <a:ext cx="716115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400" b="1" dirty="0" smtClean="0">
                <a:solidFill>
                  <a:srgbClr val="E8441D"/>
                </a:solidFill>
                <a:cs typeface="Times New Roman" pitchFamily="18" charset="0"/>
              </a:rPr>
              <a:t>21 126</a:t>
            </a:r>
            <a:endParaRPr lang="pl-PL" sz="18400" b="1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49979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2118980" y="181509"/>
            <a:ext cx="8151812" cy="83099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094523" y="198172"/>
            <a:ext cx="8151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 smtClean="0">
                <a:solidFill>
                  <a:schemeClr val="bg1"/>
                </a:solidFill>
                <a:cs typeface="Times New Roman" pitchFamily="18" charset="0"/>
              </a:rPr>
              <a:t>Leśne</a:t>
            </a:r>
            <a:endParaRPr lang="pl-PL" sz="4800" b="1" dirty="0">
              <a:solidFill>
                <a:schemeClr val="bg1"/>
              </a:solidFill>
              <a:cs typeface="Times New Roman" pitchFamily="18" charset="0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21" t="46770" r="35756" b="31214"/>
          <a:stretch/>
        </p:blipFill>
        <p:spPr>
          <a:xfrm>
            <a:off x="5220587" y="1194015"/>
            <a:ext cx="1942857" cy="788245"/>
          </a:xfrm>
          <a:prstGeom prst="rect">
            <a:avLst/>
          </a:prstGeom>
        </p:spPr>
      </p:pic>
      <p:sp>
        <p:nvSpPr>
          <p:cNvPr id="9" name="Prostokąt 8"/>
          <p:cNvSpPr/>
          <p:nvPr/>
        </p:nvSpPr>
        <p:spPr>
          <a:xfrm>
            <a:off x="1431852" y="2251872"/>
            <a:ext cx="882511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Nowoczesny plac zabaw w Parku Bydgoskiego </a:t>
            </a: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Harcerstwa</a:t>
            </a:r>
          </a:p>
          <a:p>
            <a:endParaRPr lang="pl-PL" sz="36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l-PL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r>
              <a:rPr lang="pl-PL" sz="3600" b="1" dirty="0" smtClean="0">
                <a:solidFill>
                  <a:schemeClr val="tx2"/>
                </a:solidFill>
              </a:rPr>
              <a:t>Utworzenie miejsc integracji, nasadzenia zieleni i budowa skoczni do skoku w </a:t>
            </a:r>
            <a:r>
              <a:rPr lang="pl-PL" sz="3600" b="1" dirty="0" smtClean="0">
                <a:solidFill>
                  <a:schemeClr val="tx2"/>
                </a:solidFill>
              </a:rPr>
              <a:t>dal </a:t>
            </a:r>
            <a:br>
              <a:rPr lang="pl-PL" sz="3600" b="1" dirty="0" smtClean="0">
                <a:solidFill>
                  <a:schemeClr val="tx2"/>
                </a:solidFill>
              </a:rPr>
            </a:br>
            <a:r>
              <a:rPr lang="pl-PL" sz="3600" b="1" dirty="0" smtClean="0">
                <a:solidFill>
                  <a:schemeClr val="tx2"/>
                </a:solidFill>
              </a:rPr>
              <a:t>przy </a:t>
            </a:r>
            <a:r>
              <a:rPr lang="pl-PL" sz="3600" b="1" dirty="0" smtClean="0">
                <a:solidFill>
                  <a:schemeClr val="tx2"/>
                </a:solidFill>
              </a:rPr>
              <a:t>SP nr </a:t>
            </a:r>
            <a:r>
              <a:rPr lang="pl-PL" sz="3600" b="1" dirty="0">
                <a:solidFill>
                  <a:schemeClr val="tx2"/>
                </a:solidFill>
              </a:rPr>
              <a:t>20 przy ulicy Kaliskiej </a:t>
            </a:r>
          </a:p>
        </p:txBody>
      </p:sp>
    </p:spTree>
    <p:extLst>
      <p:ext uri="{BB962C8B-B14F-4D97-AF65-F5344CB8AC3E}">
        <p14:creationId xmlns:p14="http://schemas.microsoft.com/office/powerpoint/2010/main" val="34675532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2118980" y="181509"/>
            <a:ext cx="8151812" cy="83099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094523" y="198172"/>
            <a:ext cx="8151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 smtClean="0">
                <a:solidFill>
                  <a:schemeClr val="bg1"/>
                </a:solidFill>
                <a:cs typeface="Times New Roman" pitchFamily="18" charset="0"/>
              </a:rPr>
              <a:t>Nowy Fordon</a:t>
            </a:r>
            <a:endParaRPr lang="pl-PL" sz="4800" b="1" dirty="0">
              <a:solidFill>
                <a:schemeClr val="bg1"/>
              </a:solidFill>
              <a:cs typeface="Times New Roman" pitchFamily="18" charset="0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21" t="46770" r="35756" b="31214"/>
          <a:stretch/>
        </p:blipFill>
        <p:spPr>
          <a:xfrm>
            <a:off x="5220587" y="1194015"/>
            <a:ext cx="1942857" cy="788245"/>
          </a:xfrm>
          <a:prstGeom prst="rect">
            <a:avLst/>
          </a:prstGeom>
        </p:spPr>
      </p:pic>
      <p:sp>
        <p:nvSpPr>
          <p:cNvPr id="9" name="Prostokąt 8"/>
          <p:cNvSpPr/>
          <p:nvPr/>
        </p:nvSpPr>
        <p:spPr>
          <a:xfrm>
            <a:off x="1431851" y="2143588"/>
            <a:ext cx="9467057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0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Zakup dla OSP Bydgoszcz-Fordon sprzętu pożarniczego</a:t>
            </a:r>
          </a:p>
          <a:p>
            <a:endParaRPr lang="pl-PL" sz="3000" dirty="0">
              <a:latin typeface="Calibri" panose="020F0502020204030204" pitchFamily="34" charset="0"/>
            </a:endParaRPr>
          </a:p>
          <a:p>
            <a:r>
              <a:rPr lang="pl-PL" sz="3000" b="1" dirty="0" smtClean="0">
                <a:solidFill>
                  <a:schemeClr val="tx2"/>
                </a:solidFill>
              </a:rPr>
              <a:t>Rozbudowa placu zabaw pomiędzy ulicą </a:t>
            </a:r>
            <a:r>
              <a:rPr lang="pl-PL" sz="3000" b="1" dirty="0" err="1" smtClean="0">
                <a:solidFill>
                  <a:schemeClr val="tx2"/>
                </a:solidFill>
              </a:rPr>
              <a:t>Trybowskiego</a:t>
            </a:r>
            <a:r>
              <a:rPr lang="pl-PL" sz="3000" b="1" dirty="0">
                <a:solidFill>
                  <a:schemeClr val="tx2"/>
                </a:solidFill>
              </a:rPr>
              <a:t> </a:t>
            </a:r>
            <a:r>
              <a:rPr lang="pl-PL" sz="3000" b="1" dirty="0" smtClean="0">
                <a:solidFill>
                  <a:schemeClr val="tx2"/>
                </a:solidFill>
              </a:rPr>
              <a:t/>
            </a:r>
            <a:br>
              <a:rPr lang="pl-PL" sz="3000" b="1" dirty="0" smtClean="0">
                <a:solidFill>
                  <a:schemeClr val="tx2"/>
                </a:solidFill>
              </a:rPr>
            </a:br>
            <a:r>
              <a:rPr lang="pl-PL" sz="3000" b="1" dirty="0" smtClean="0">
                <a:solidFill>
                  <a:schemeClr val="tx2"/>
                </a:solidFill>
              </a:rPr>
              <a:t>i Sybiraków - os</a:t>
            </a:r>
            <a:r>
              <a:rPr lang="pl-PL" sz="3000" b="1" dirty="0" smtClean="0">
                <a:solidFill>
                  <a:schemeClr val="tx2"/>
                </a:solidFill>
              </a:rPr>
              <a:t>. Eskulapa</a:t>
            </a:r>
          </a:p>
          <a:p>
            <a:endParaRPr lang="pl-PL" sz="3000" b="1" dirty="0" smtClean="0">
              <a:solidFill>
                <a:srgbClr val="E8441D"/>
              </a:solidFill>
            </a:endParaRPr>
          </a:p>
          <a:p>
            <a:r>
              <a:rPr lang="pl-PL" sz="3000" b="1" dirty="0" smtClean="0">
                <a:solidFill>
                  <a:schemeClr val="bg2">
                    <a:lumMod val="10000"/>
                  </a:schemeClr>
                </a:solidFill>
              </a:rPr>
              <a:t>Nowe chodniki i ścieżki </a:t>
            </a:r>
            <a:r>
              <a:rPr lang="pl-PL" sz="3000" b="1" dirty="0">
                <a:solidFill>
                  <a:schemeClr val="bg2">
                    <a:lumMod val="10000"/>
                  </a:schemeClr>
                </a:solidFill>
              </a:rPr>
              <a:t>r</a:t>
            </a:r>
            <a:r>
              <a:rPr lang="pl-PL" sz="3000" b="1" dirty="0" smtClean="0">
                <a:solidFill>
                  <a:schemeClr val="bg2">
                    <a:lumMod val="10000"/>
                  </a:schemeClr>
                </a:solidFill>
              </a:rPr>
              <a:t>owerowe od Przylesia </a:t>
            </a:r>
            <a:r>
              <a:rPr lang="pl-PL" sz="3000" b="1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pl-PL" sz="30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pl-PL" sz="3000" b="1" dirty="0" smtClean="0">
                <a:solidFill>
                  <a:schemeClr val="bg2">
                    <a:lumMod val="10000"/>
                  </a:schemeClr>
                </a:solidFill>
              </a:rPr>
              <a:t>do Tatrzańskiego</a:t>
            </a:r>
            <a:endParaRPr lang="pl-PL" sz="3000" b="1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pl-P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(sprawdzenie realizacji za dostępne środki w </a:t>
            </a:r>
            <a:r>
              <a:rPr lang="pl-PL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uzgodnieniu </a:t>
            </a:r>
            <a:br>
              <a:rPr lang="pl-PL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 </a:t>
            </a:r>
            <a:r>
              <a:rPr lang="pl-P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autorem projektu, Radą Osiedla i Urzędem Miasta)</a:t>
            </a:r>
          </a:p>
          <a:p>
            <a:endParaRPr lang="pl-PL" sz="3000" b="1" dirty="0">
              <a:solidFill>
                <a:srgbClr val="E844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1859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2118980" y="181509"/>
            <a:ext cx="8151812" cy="83099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094523" y="198172"/>
            <a:ext cx="8151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 smtClean="0">
                <a:solidFill>
                  <a:schemeClr val="bg1"/>
                </a:solidFill>
                <a:cs typeface="Times New Roman" pitchFamily="18" charset="0"/>
              </a:rPr>
              <a:t>Osiedle Tatrzańskie</a:t>
            </a:r>
            <a:endParaRPr lang="pl-PL" sz="4800" b="1" dirty="0">
              <a:solidFill>
                <a:schemeClr val="bg1"/>
              </a:solidFill>
              <a:cs typeface="Times New Roman" pitchFamily="18" charset="0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21" t="46770" r="35756" b="31214"/>
          <a:stretch/>
        </p:blipFill>
        <p:spPr>
          <a:xfrm>
            <a:off x="5220587" y="1194015"/>
            <a:ext cx="1942857" cy="788245"/>
          </a:xfrm>
          <a:prstGeom prst="rect">
            <a:avLst/>
          </a:prstGeom>
        </p:spPr>
      </p:pic>
      <p:sp>
        <p:nvSpPr>
          <p:cNvPr id="9" name="Prostokąt 8"/>
          <p:cNvSpPr/>
          <p:nvPr/>
        </p:nvSpPr>
        <p:spPr>
          <a:xfrm>
            <a:off x="1431852" y="2372190"/>
            <a:ext cx="882511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Remont ciągu </a:t>
            </a: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pieszo - rowerowego </a:t>
            </a: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wzdłuż </a:t>
            </a: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ul</a:t>
            </a: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Pelplińskiej</a:t>
            </a:r>
            <a:endParaRPr lang="pl-PL" sz="36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dirty="0" smtClean="0">
              <a:latin typeface="Calibri" panose="020F0502020204030204" pitchFamily="34" charset="0"/>
            </a:endParaRPr>
          </a:p>
          <a:p>
            <a:endParaRPr lang="pl-PL" dirty="0">
              <a:latin typeface="Calibri" panose="020F0502020204030204" pitchFamily="34" charset="0"/>
            </a:endParaRPr>
          </a:p>
          <a:p>
            <a:r>
              <a:rPr lang="pl-PL" sz="3600" b="1" dirty="0" smtClean="0">
                <a:solidFill>
                  <a:schemeClr val="tx2"/>
                </a:solidFill>
              </a:rPr>
              <a:t>Bezpieczny </a:t>
            </a:r>
            <a:r>
              <a:rPr lang="pl-PL" sz="3600" b="1" dirty="0" smtClean="0">
                <a:solidFill>
                  <a:schemeClr val="tx2"/>
                </a:solidFill>
              </a:rPr>
              <a:t>pieszy w drodze do </a:t>
            </a:r>
            <a:r>
              <a:rPr lang="pl-PL" sz="3600" b="1" dirty="0" smtClean="0">
                <a:solidFill>
                  <a:schemeClr val="tx2"/>
                </a:solidFill>
              </a:rPr>
              <a:t>szkoły </a:t>
            </a:r>
            <a:br>
              <a:rPr lang="pl-PL" sz="3600" b="1" dirty="0" smtClean="0">
                <a:solidFill>
                  <a:schemeClr val="tx2"/>
                </a:solidFill>
              </a:rPr>
            </a:br>
            <a:r>
              <a:rPr lang="pl-PL" sz="3600" b="1" dirty="0" smtClean="0">
                <a:solidFill>
                  <a:schemeClr val="tx2"/>
                </a:solidFill>
              </a:rPr>
              <a:t>np</a:t>
            </a:r>
            <a:r>
              <a:rPr lang="pl-PL" sz="3600" b="1" dirty="0" smtClean="0">
                <a:solidFill>
                  <a:schemeClr val="tx2"/>
                </a:solidFill>
              </a:rPr>
              <a:t>. wykonanie </a:t>
            </a:r>
            <a:r>
              <a:rPr lang="pl-PL" sz="3600" b="1" dirty="0">
                <a:solidFill>
                  <a:schemeClr val="tx2"/>
                </a:solidFill>
              </a:rPr>
              <a:t>oświetlenia </a:t>
            </a:r>
            <a:r>
              <a:rPr lang="pl-PL" sz="3600" b="1" dirty="0" smtClean="0">
                <a:solidFill>
                  <a:schemeClr val="tx2"/>
                </a:solidFill>
              </a:rPr>
              <a:t>ulicznego </a:t>
            </a:r>
            <a:br>
              <a:rPr lang="pl-PL" sz="3600" b="1" dirty="0" smtClean="0">
                <a:solidFill>
                  <a:schemeClr val="tx2"/>
                </a:solidFill>
              </a:rPr>
            </a:br>
            <a:r>
              <a:rPr lang="pl-PL" sz="3600" b="1" dirty="0" smtClean="0">
                <a:solidFill>
                  <a:schemeClr val="tx2"/>
                </a:solidFill>
              </a:rPr>
              <a:t>i </a:t>
            </a:r>
            <a:r>
              <a:rPr lang="pl-PL" sz="3600" b="1" dirty="0" smtClean="0">
                <a:solidFill>
                  <a:schemeClr val="tx2"/>
                </a:solidFill>
              </a:rPr>
              <a:t>bezpiecznych przejść</a:t>
            </a:r>
            <a:endParaRPr lang="pl-PL" sz="3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7949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106"/>
            <a:ext cx="12192000" cy="6858000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2118980" y="181509"/>
            <a:ext cx="8151812" cy="83099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094523" y="198172"/>
            <a:ext cx="815181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600" b="1" dirty="0" smtClean="0">
                <a:solidFill>
                  <a:schemeClr val="bg1"/>
                </a:solidFill>
                <a:cs typeface="Times New Roman" pitchFamily="18" charset="0"/>
              </a:rPr>
              <a:t>Osiedle Terenów Nadwiślańskich</a:t>
            </a:r>
            <a:endParaRPr lang="pl-PL" sz="4600" b="1" dirty="0">
              <a:solidFill>
                <a:schemeClr val="bg1"/>
              </a:solidFill>
              <a:cs typeface="Times New Roman" pitchFamily="18" charset="0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21" t="46770" r="35756" b="31214"/>
          <a:stretch/>
        </p:blipFill>
        <p:spPr>
          <a:xfrm>
            <a:off x="5220587" y="1194015"/>
            <a:ext cx="1942857" cy="788245"/>
          </a:xfrm>
          <a:prstGeom prst="rect">
            <a:avLst/>
          </a:prstGeom>
        </p:spPr>
      </p:pic>
      <p:sp>
        <p:nvSpPr>
          <p:cNvPr id="9" name="Prostokąt 8"/>
          <p:cNvSpPr/>
          <p:nvPr/>
        </p:nvSpPr>
        <p:spPr>
          <a:xfrm>
            <a:off x="1572222" y="2584748"/>
            <a:ext cx="882511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3600" b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40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Budowa Ciągu </a:t>
            </a:r>
            <a:r>
              <a:rPr lang="pl-PL" sz="40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Pieszo-Rowerowego </a:t>
            </a:r>
            <a:br>
              <a:rPr lang="pl-PL" sz="40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40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ul</a:t>
            </a:r>
            <a:r>
              <a:rPr lang="pl-PL" sz="40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Geodetów</a:t>
            </a:r>
            <a:endParaRPr lang="pl-PL" sz="40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dirty="0" smtClean="0">
              <a:latin typeface="Calibri" panose="020F0502020204030204" pitchFamily="34" charset="0"/>
            </a:endParaRPr>
          </a:p>
          <a:p>
            <a:endParaRPr lang="pl-P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5461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2118980" y="181509"/>
            <a:ext cx="8151812" cy="83099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094523" y="198172"/>
            <a:ext cx="8151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 smtClean="0">
                <a:solidFill>
                  <a:schemeClr val="bg1"/>
                </a:solidFill>
                <a:cs typeface="Times New Roman" pitchFamily="18" charset="0"/>
              </a:rPr>
              <a:t>Stary Fordon</a:t>
            </a:r>
            <a:endParaRPr lang="pl-PL" sz="4800" b="1" dirty="0">
              <a:solidFill>
                <a:schemeClr val="bg1"/>
              </a:solidFill>
              <a:cs typeface="Times New Roman" pitchFamily="18" charset="0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21" t="46770" r="35756" b="31214"/>
          <a:stretch/>
        </p:blipFill>
        <p:spPr>
          <a:xfrm>
            <a:off x="5220587" y="1194015"/>
            <a:ext cx="1942857" cy="788245"/>
          </a:xfrm>
          <a:prstGeom prst="rect">
            <a:avLst/>
          </a:prstGeom>
        </p:spPr>
      </p:pic>
      <p:sp>
        <p:nvSpPr>
          <p:cNvPr id="9" name="Prostokąt 8"/>
          <p:cNvSpPr/>
          <p:nvPr/>
        </p:nvSpPr>
        <p:spPr>
          <a:xfrm>
            <a:off x="1431852" y="2532610"/>
            <a:ext cx="882511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3600" b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Rewitalizacja </a:t>
            </a: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ulic - utwardzenie </a:t>
            </a: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płytami ażurowymi, ulice</a:t>
            </a:r>
            <a:r>
              <a:rPr lang="pl-PL" sz="36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Korzeniowskiego, Góralska</a:t>
            </a:r>
          </a:p>
          <a:p>
            <a:endParaRPr lang="pl-PL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0221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2118980" y="181509"/>
            <a:ext cx="8151812" cy="83099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094523" y="198172"/>
            <a:ext cx="8151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 smtClean="0">
                <a:solidFill>
                  <a:schemeClr val="bg1"/>
                </a:solidFill>
                <a:cs typeface="Times New Roman" pitchFamily="18" charset="0"/>
              </a:rPr>
              <a:t>Błonie</a:t>
            </a:r>
            <a:endParaRPr lang="pl-PL" sz="4800" b="1" dirty="0">
              <a:solidFill>
                <a:schemeClr val="bg1"/>
              </a:solidFill>
              <a:cs typeface="Times New Roman" pitchFamily="18" charset="0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21" t="46770" r="35756" b="31214"/>
          <a:stretch/>
        </p:blipFill>
        <p:spPr>
          <a:xfrm>
            <a:off x="5220587" y="1194015"/>
            <a:ext cx="1942857" cy="788245"/>
          </a:xfrm>
          <a:prstGeom prst="rect">
            <a:avLst/>
          </a:prstGeom>
        </p:spPr>
      </p:pic>
      <p:sp>
        <p:nvSpPr>
          <p:cNvPr id="9" name="Prostokąt 8"/>
          <p:cNvSpPr/>
          <p:nvPr/>
        </p:nvSpPr>
        <p:spPr>
          <a:xfrm>
            <a:off x="1431852" y="2725114"/>
            <a:ext cx="882511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Rewitalizacja parku leśnego przy ul. Księdza Schulza</a:t>
            </a:r>
            <a:endParaRPr lang="pl-PL" sz="36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dirty="0" smtClean="0">
              <a:latin typeface="Calibri" panose="020F0502020204030204" pitchFamily="34" charset="0"/>
            </a:endParaRPr>
          </a:p>
          <a:p>
            <a:endParaRPr lang="pl-PL" dirty="0">
              <a:latin typeface="Calibri" panose="020F0502020204030204" pitchFamily="34" charset="0"/>
            </a:endParaRPr>
          </a:p>
          <a:p>
            <a:r>
              <a:rPr lang="pl-PL" sz="3600" b="1" dirty="0" smtClean="0">
                <a:solidFill>
                  <a:schemeClr val="tx2"/>
                </a:solidFill>
              </a:rPr>
              <a:t>Budowa nowych </a:t>
            </a:r>
            <a:r>
              <a:rPr lang="pl-PL" sz="3600" b="1" dirty="0" smtClean="0">
                <a:solidFill>
                  <a:schemeClr val="tx2"/>
                </a:solidFill>
              </a:rPr>
              <a:t>miejsc parkingowych </a:t>
            </a:r>
            <a:r>
              <a:rPr lang="pl-PL" sz="3600" b="1" dirty="0" smtClean="0">
                <a:solidFill>
                  <a:schemeClr val="tx2"/>
                </a:solidFill>
              </a:rPr>
              <a:t>przy pętli autobusowej </a:t>
            </a:r>
            <a:endParaRPr lang="pl-PL" sz="3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0363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2118980" y="181509"/>
            <a:ext cx="8151812" cy="83099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094523" y="198172"/>
            <a:ext cx="8151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 smtClean="0">
                <a:solidFill>
                  <a:schemeClr val="bg1"/>
                </a:solidFill>
                <a:cs typeface="Times New Roman" pitchFamily="18" charset="0"/>
              </a:rPr>
              <a:t>Górzyskowo</a:t>
            </a:r>
            <a:endParaRPr lang="pl-PL" sz="4800" b="1" dirty="0">
              <a:solidFill>
                <a:schemeClr val="bg1"/>
              </a:solidFill>
              <a:cs typeface="Times New Roman" pitchFamily="18" charset="0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21" t="46770" r="35756" b="31214"/>
          <a:stretch/>
        </p:blipFill>
        <p:spPr>
          <a:xfrm>
            <a:off x="5220587" y="1194015"/>
            <a:ext cx="1942857" cy="788245"/>
          </a:xfrm>
          <a:prstGeom prst="rect">
            <a:avLst/>
          </a:prstGeom>
        </p:spPr>
      </p:pic>
      <p:sp>
        <p:nvSpPr>
          <p:cNvPr id="9" name="Prostokąt 8"/>
          <p:cNvSpPr/>
          <p:nvPr/>
        </p:nvSpPr>
        <p:spPr>
          <a:xfrm>
            <a:off x="1431852" y="2372190"/>
            <a:ext cx="882511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Budowa „</a:t>
            </a: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Tęczowego” - integracyjnego </a:t>
            </a:r>
            <a:b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placu </a:t>
            </a: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zabaw przy Szkole Podstawowej nr 12 </a:t>
            </a: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 </a:t>
            </a: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Oddziałami Integracyjnymi przy ulicy Kcyńskiej </a:t>
            </a:r>
            <a:endParaRPr lang="pl-PL" sz="36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dirty="0" smtClean="0">
              <a:latin typeface="Calibri" panose="020F0502020204030204" pitchFamily="34" charset="0"/>
            </a:endParaRPr>
          </a:p>
          <a:p>
            <a:endParaRPr lang="pl-PL" dirty="0">
              <a:latin typeface="Calibri" panose="020F0502020204030204" pitchFamily="34" charset="0"/>
            </a:endParaRPr>
          </a:p>
          <a:p>
            <a:r>
              <a:rPr lang="pl-PL" sz="3600" b="1" dirty="0" smtClean="0">
                <a:solidFill>
                  <a:schemeClr val="tx2"/>
                </a:solidFill>
              </a:rPr>
              <a:t>Mini-boisko w </a:t>
            </a:r>
            <a:r>
              <a:rPr lang="pl-PL" sz="3600" b="1" dirty="0" smtClean="0">
                <a:solidFill>
                  <a:schemeClr val="tx2"/>
                </a:solidFill>
              </a:rPr>
              <a:t>parku przy ulicy Kossaka</a:t>
            </a:r>
            <a:endParaRPr lang="pl-PL" sz="3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2127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2118980" y="181509"/>
            <a:ext cx="8151812" cy="83099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094523" y="198172"/>
            <a:ext cx="8151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 smtClean="0">
                <a:solidFill>
                  <a:schemeClr val="bg1"/>
                </a:solidFill>
                <a:cs typeface="Times New Roman" pitchFamily="18" charset="0"/>
              </a:rPr>
              <a:t>Szwederowo</a:t>
            </a:r>
            <a:endParaRPr lang="pl-PL" sz="4800" b="1" dirty="0">
              <a:solidFill>
                <a:schemeClr val="bg1"/>
              </a:solidFill>
              <a:cs typeface="Times New Roman" pitchFamily="18" charset="0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21" t="46770" r="35756" b="31214"/>
          <a:stretch/>
        </p:blipFill>
        <p:spPr>
          <a:xfrm>
            <a:off x="5220587" y="1194015"/>
            <a:ext cx="1942857" cy="788245"/>
          </a:xfrm>
          <a:prstGeom prst="rect">
            <a:avLst/>
          </a:prstGeom>
        </p:spPr>
      </p:pic>
      <p:sp>
        <p:nvSpPr>
          <p:cNvPr id="9" name="Prostokąt 8"/>
          <p:cNvSpPr/>
          <p:nvPr/>
        </p:nvSpPr>
        <p:spPr>
          <a:xfrm>
            <a:off x="1421219" y="2137713"/>
            <a:ext cx="882511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b="1" dirty="0" smtClean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Modernizacja i rozbudowa placu zabaw przy MDK nr 2</a:t>
            </a:r>
            <a:endParaRPr lang="pl-PL" sz="2800" b="1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2800" dirty="0"/>
          </a:p>
          <a:p>
            <a:r>
              <a:rPr lang="pl-PL" sz="2800" b="1" dirty="0" smtClean="0">
                <a:solidFill>
                  <a:schemeClr val="tx2"/>
                </a:solidFill>
              </a:rPr>
              <a:t>Poprawa bezpieczeństwa na ul. Ugory poprzez </a:t>
            </a:r>
            <a:r>
              <a:rPr lang="pl-PL" sz="2800" b="1" dirty="0">
                <a:solidFill>
                  <a:schemeClr val="tx2"/>
                </a:solidFill>
              </a:rPr>
              <a:t>wymianę oświetlenia ulicznego oraz utworzenie dodatkowego przejścia dla pieszych i </a:t>
            </a:r>
            <a:r>
              <a:rPr lang="pl-PL" sz="2800" b="1" dirty="0" smtClean="0">
                <a:solidFill>
                  <a:schemeClr val="tx2"/>
                </a:solidFill>
              </a:rPr>
              <a:t>doświetlenie istniejących przejść</a:t>
            </a:r>
            <a:endParaRPr lang="pl-PL" sz="2800" b="1" dirty="0" smtClean="0">
              <a:solidFill>
                <a:schemeClr val="tx2"/>
              </a:solidFill>
            </a:endParaRPr>
          </a:p>
          <a:p>
            <a:endParaRPr lang="pl-PL" sz="2800" b="1" dirty="0" smtClean="0">
              <a:solidFill>
                <a:srgbClr val="E8441D"/>
              </a:solidFill>
            </a:endParaRPr>
          </a:p>
          <a:p>
            <a:r>
              <a:rPr lang="pl-PL" sz="2800" b="1" dirty="0" smtClean="0">
                <a:solidFill>
                  <a:schemeClr val="bg2">
                    <a:lumMod val="10000"/>
                  </a:schemeClr>
                </a:solidFill>
              </a:rPr>
              <a:t>Wybieg dla psów na skwerze Alojzego Bukolta </a:t>
            </a:r>
            <a:endParaRPr lang="pl-PL" sz="2800" b="1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pl-PL" sz="2400" dirty="0">
                <a:solidFill>
                  <a:schemeClr val="bg2">
                    <a:lumMod val="10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(sprawdzenie realizacji za dostępne środki w </a:t>
            </a:r>
            <a:r>
              <a:rPr lang="pl-PL" sz="2400" dirty="0" smtClean="0">
                <a:solidFill>
                  <a:schemeClr val="bg2">
                    <a:lumMod val="10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uzgodnieniu z </a:t>
            </a:r>
            <a:r>
              <a:rPr lang="pl-PL" sz="2400" dirty="0">
                <a:solidFill>
                  <a:schemeClr val="bg2">
                    <a:lumMod val="10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autorem projektu, Radą Osiedla i Urzędem Miasta)</a:t>
            </a:r>
          </a:p>
          <a:p>
            <a:endParaRPr lang="pl-PL" sz="3600" b="1" dirty="0">
              <a:solidFill>
                <a:srgbClr val="E844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5722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2118980" y="181509"/>
            <a:ext cx="8151812" cy="83099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115789" y="240704"/>
            <a:ext cx="81518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chemeClr val="bg1"/>
                </a:solidFill>
                <a:cs typeface="Times New Roman" pitchFamily="18" charset="0"/>
              </a:rPr>
              <a:t>Bocianowo-Śródmieście-Stare Miasto</a:t>
            </a:r>
            <a:endParaRPr lang="pl-PL" sz="4000" b="1" dirty="0">
              <a:solidFill>
                <a:schemeClr val="bg1"/>
              </a:solidFill>
              <a:cs typeface="Times New Roman" pitchFamily="18" charset="0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21" t="46770" r="35756" b="31214"/>
          <a:stretch/>
        </p:blipFill>
        <p:spPr>
          <a:xfrm>
            <a:off x="5220587" y="1194015"/>
            <a:ext cx="1942857" cy="788245"/>
          </a:xfrm>
          <a:prstGeom prst="rect">
            <a:avLst/>
          </a:prstGeom>
        </p:spPr>
      </p:pic>
      <p:sp>
        <p:nvSpPr>
          <p:cNvPr id="9" name="Prostokąt 8"/>
          <p:cNvSpPr/>
          <p:nvPr/>
        </p:nvSpPr>
        <p:spPr>
          <a:xfrm>
            <a:off x="1575743" y="2161212"/>
            <a:ext cx="882511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Modernizacja </a:t>
            </a:r>
            <a:r>
              <a:rPr lang="pl-PL" sz="30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elementów kanalizacji </a:t>
            </a:r>
            <a:r>
              <a:rPr lang="pl-PL" sz="3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remont jezdni </a:t>
            </a:r>
            <a:r>
              <a:rPr lang="pl-PL" sz="30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30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30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</a:t>
            </a:r>
            <a:r>
              <a:rPr lang="pl-PL" sz="3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ulicach </a:t>
            </a:r>
            <a:r>
              <a:rPr lang="pl-PL" sz="30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Śródmieścia</a:t>
            </a:r>
            <a:endParaRPr lang="pl-PL" sz="3000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endParaRPr lang="pl-PL" sz="3000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r>
              <a:rPr lang="pl-PL" sz="3000" b="1" dirty="0" smtClean="0">
                <a:solidFill>
                  <a:schemeClr val="tx2"/>
                </a:solidFill>
              </a:rPr>
              <a:t>Park </a:t>
            </a:r>
            <a:r>
              <a:rPr lang="pl-PL" sz="3000" b="1" dirty="0" smtClean="0">
                <a:solidFill>
                  <a:schemeClr val="tx2"/>
                </a:solidFill>
              </a:rPr>
              <a:t>Jagiełły - rewitalizacja </a:t>
            </a:r>
            <a:r>
              <a:rPr lang="pl-PL" sz="3000" b="1" dirty="0" smtClean="0">
                <a:solidFill>
                  <a:schemeClr val="tx2"/>
                </a:solidFill>
              </a:rPr>
              <a:t>do kwoty</a:t>
            </a:r>
          </a:p>
          <a:p>
            <a:endParaRPr lang="pl-PL" sz="3000" b="1" dirty="0" smtClean="0"/>
          </a:p>
          <a:p>
            <a:r>
              <a:rPr lang="pl-PL" sz="3000" b="1" dirty="0" smtClean="0"/>
              <a:t>„Zieleń dla ulicy Augusta Cieszkowskiego”</a:t>
            </a:r>
            <a:endParaRPr lang="pl-PL" sz="3000" b="1" dirty="0"/>
          </a:p>
          <a:p>
            <a:r>
              <a:rPr lang="pl-P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(sprawdzenie realizacji za dostępne środki w </a:t>
            </a:r>
            <a:r>
              <a:rPr lang="pl-PL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uzgodnieniu </a:t>
            </a:r>
            <a:br>
              <a:rPr lang="pl-PL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 </a:t>
            </a:r>
            <a:r>
              <a:rPr lang="pl-P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autorem projektu, Radą Osiedla i Urzędem Miasta)</a:t>
            </a:r>
          </a:p>
          <a:p>
            <a:endParaRPr lang="pl-PL" sz="3600" b="1" dirty="0">
              <a:solidFill>
                <a:srgbClr val="E844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9231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2118980" y="181509"/>
            <a:ext cx="8151812" cy="83099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094523" y="198172"/>
            <a:ext cx="8151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 smtClean="0">
                <a:solidFill>
                  <a:schemeClr val="bg1"/>
                </a:solidFill>
                <a:cs typeface="Times New Roman" pitchFamily="18" charset="0"/>
              </a:rPr>
              <a:t>Jachcice</a:t>
            </a:r>
            <a:endParaRPr lang="pl-PL" sz="4800" b="1" dirty="0">
              <a:solidFill>
                <a:schemeClr val="bg1"/>
              </a:solidFill>
              <a:cs typeface="Times New Roman" pitchFamily="18" charset="0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21" t="46770" r="35756" b="31214"/>
          <a:stretch/>
        </p:blipFill>
        <p:spPr>
          <a:xfrm>
            <a:off x="5220587" y="1194015"/>
            <a:ext cx="1942857" cy="788245"/>
          </a:xfrm>
          <a:prstGeom prst="rect">
            <a:avLst/>
          </a:prstGeom>
        </p:spPr>
      </p:pic>
      <p:sp>
        <p:nvSpPr>
          <p:cNvPr id="9" name="Prostokąt 8"/>
          <p:cNvSpPr/>
          <p:nvPr/>
        </p:nvSpPr>
        <p:spPr>
          <a:xfrm>
            <a:off x="1431852" y="2372190"/>
            <a:ext cx="882511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3600" b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40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Osiedlowy plac zabaw przy przedszkolu nr 58</a:t>
            </a:r>
            <a:endParaRPr lang="pl-PL" sz="40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dirty="0" smtClean="0">
              <a:latin typeface="Calibri" panose="020F0502020204030204" pitchFamily="34" charset="0"/>
            </a:endParaRPr>
          </a:p>
          <a:p>
            <a:endParaRPr lang="pl-P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045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pole tekstowe 2"/>
          <p:cNvSpPr txBox="1"/>
          <p:nvPr/>
        </p:nvSpPr>
        <p:spPr>
          <a:xfrm>
            <a:off x="2323983" y="2050847"/>
            <a:ext cx="71590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b</a:t>
            </a:r>
            <a:r>
              <a:rPr lang="pl-PL" sz="48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ydgoszczan oddało</a:t>
            </a:r>
          </a:p>
          <a:p>
            <a:pPr algn="ctr"/>
            <a:r>
              <a:rPr lang="pl-PL" sz="4800" b="1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g</a:t>
            </a:r>
            <a:r>
              <a:rPr lang="pl-PL" sz="48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łosy w 10 edycji BBO </a:t>
            </a:r>
            <a:endParaRPr lang="pl-PL" sz="4800" b="1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3412720" y="163463"/>
            <a:ext cx="716115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3800" b="1" dirty="0" smtClean="0">
                <a:solidFill>
                  <a:srgbClr val="E8441D"/>
                </a:solidFill>
                <a:cs typeface="Times New Roman" pitchFamily="18" charset="0"/>
              </a:rPr>
              <a:t>21 126</a:t>
            </a:r>
            <a:endParaRPr lang="pl-PL" sz="13800" b="1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</p:txBody>
      </p:sp>
      <p:cxnSp>
        <p:nvCxnSpPr>
          <p:cNvPr id="6" name="Łącznik prosty 5"/>
          <p:cNvCxnSpPr/>
          <p:nvPr/>
        </p:nvCxnSpPr>
        <p:spPr>
          <a:xfrm>
            <a:off x="3412720" y="3888242"/>
            <a:ext cx="4989095" cy="0"/>
          </a:xfrm>
          <a:prstGeom prst="line">
            <a:avLst/>
          </a:prstGeom>
          <a:ln>
            <a:solidFill>
              <a:srgbClr val="E8441D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pole tekstowe 7"/>
          <p:cNvSpPr txBox="1"/>
          <p:nvPr/>
        </p:nvSpPr>
        <p:spPr>
          <a:xfrm>
            <a:off x="3645330" y="3941380"/>
            <a:ext cx="426342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3800" b="1" dirty="0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+14%</a:t>
            </a:r>
            <a:endParaRPr lang="pl-PL" sz="13800" b="1" dirty="0">
              <a:solidFill>
                <a:schemeClr val="accent6">
                  <a:lumMod val="5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2315963" y="5844807"/>
            <a:ext cx="71590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rok do roku</a:t>
            </a:r>
            <a:endParaRPr lang="pl-PL" sz="4800" b="1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7151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2118980" y="181509"/>
            <a:ext cx="8151812" cy="83099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094523" y="198172"/>
            <a:ext cx="8151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 smtClean="0">
                <a:solidFill>
                  <a:schemeClr val="bg1"/>
                </a:solidFill>
                <a:cs typeface="Times New Roman" pitchFamily="18" charset="0"/>
              </a:rPr>
              <a:t>Glinki-Rupienica</a:t>
            </a:r>
            <a:endParaRPr lang="pl-PL" sz="4800" b="1" dirty="0">
              <a:solidFill>
                <a:schemeClr val="bg1"/>
              </a:solidFill>
              <a:cs typeface="Times New Roman" pitchFamily="18" charset="0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21" t="46770" r="35756" b="31214"/>
          <a:stretch/>
        </p:blipFill>
        <p:spPr>
          <a:xfrm>
            <a:off x="5220587" y="1194015"/>
            <a:ext cx="1942857" cy="788245"/>
          </a:xfrm>
          <a:prstGeom prst="rect">
            <a:avLst/>
          </a:prstGeom>
        </p:spPr>
      </p:pic>
      <p:sp>
        <p:nvSpPr>
          <p:cNvPr id="9" name="Prostokąt 8"/>
          <p:cNvSpPr/>
          <p:nvPr/>
        </p:nvSpPr>
        <p:spPr>
          <a:xfrm>
            <a:off x="1592272" y="2564694"/>
            <a:ext cx="882511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Modernizacja </a:t>
            </a: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elementów kanalizacji </a:t>
            </a:r>
            <a:b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remont </a:t>
            </a:r>
            <a:r>
              <a:rPr lang="pl-PL" sz="36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jezdni na </a:t>
            </a: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osiedlu Glinki-Rupienica</a:t>
            </a:r>
            <a:endParaRPr lang="pl-PL" sz="36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dirty="0" smtClean="0">
              <a:latin typeface="Calibri" panose="020F0502020204030204" pitchFamily="34" charset="0"/>
            </a:endParaRPr>
          </a:p>
          <a:p>
            <a:endParaRPr lang="pl-PL" dirty="0">
              <a:latin typeface="Calibri" panose="020F0502020204030204" pitchFamily="34" charset="0"/>
            </a:endParaRPr>
          </a:p>
          <a:p>
            <a:r>
              <a:rPr lang="pl-PL" sz="3600" b="1" dirty="0" smtClean="0">
                <a:solidFill>
                  <a:schemeClr val="tx2"/>
                </a:solidFill>
              </a:rPr>
              <a:t>Zaprojektowanie i wykonanie toru sprawnościowego OCR </a:t>
            </a:r>
            <a:endParaRPr lang="pl-PL" sz="3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2889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2118980" y="181509"/>
            <a:ext cx="8151812" cy="83099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094523" y="198172"/>
            <a:ext cx="8151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 smtClean="0">
                <a:solidFill>
                  <a:schemeClr val="bg1"/>
                </a:solidFill>
                <a:cs typeface="Times New Roman" pitchFamily="18" charset="0"/>
              </a:rPr>
              <a:t>Wzgórze Wolności</a:t>
            </a:r>
            <a:endParaRPr lang="pl-PL" sz="4800" b="1" dirty="0">
              <a:solidFill>
                <a:schemeClr val="bg1"/>
              </a:solidFill>
              <a:cs typeface="Times New Roman" pitchFamily="18" charset="0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21" t="46770" r="35756" b="31214"/>
          <a:stretch/>
        </p:blipFill>
        <p:spPr>
          <a:xfrm>
            <a:off x="5220587" y="1194015"/>
            <a:ext cx="1942857" cy="788245"/>
          </a:xfrm>
          <a:prstGeom prst="rect">
            <a:avLst/>
          </a:prstGeom>
        </p:spPr>
      </p:pic>
      <p:sp>
        <p:nvSpPr>
          <p:cNvPr id="9" name="Prostokąt 8"/>
          <p:cNvSpPr/>
          <p:nvPr/>
        </p:nvSpPr>
        <p:spPr>
          <a:xfrm>
            <a:off x="1431852" y="2372190"/>
            <a:ext cx="882511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Bezpieczne i jasne przejście między ulicami Karpacką i Beskidzką, przyjazna droga do szkoły</a:t>
            </a:r>
            <a:endParaRPr lang="pl-PL" sz="36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dirty="0" smtClean="0">
              <a:latin typeface="Calibri" panose="020F0502020204030204" pitchFamily="34" charset="0"/>
            </a:endParaRPr>
          </a:p>
          <a:p>
            <a:endParaRPr lang="pl-PL" dirty="0">
              <a:latin typeface="Calibri" panose="020F0502020204030204" pitchFamily="34" charset="0"/>
            </a:endParaRPr>
          </a:p>
          <a:p>
            <a:r>
              <a:rPr lang="pl-PL" sz="3600" b="1" dirty="0" smtClean="0">
                <a:solidFill>
                  <a:schemeClr val="tx2"/>
                </a:solidFill>
              </a:rPr>
              <a:t>Remont schodów przy cmentarzu Bohaterów Bydgoszczy</a:t>
            </a:r>
            <a:endParaRPr lang="pl-PL" sz="3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6662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2118980" y="181509"/>
            <a:ext cx="8151812" cy="83099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094523" y="198172"/>
            <a:ext cx="8151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 smtClean="0">
                <a:solidFill>
                  <a:schemeClr val="bg1"/>
                </a:solidFill>
                <a:cs typeface="Times New Roman" pitchFamily="18" charset="0"/>
              </a:rPr>
              <a:t>Kapuściska</a:t>
            </a:r>
            <a:endParaRPr lang="pl-PL" sz="4800" b="1" dirty="0">
              <a:solidFill>
                <a:schemeClr val="bg1"/>
              </a:solidFill>
              <a:cs typeface="Times New Roman" pitchFamily="18" charset="0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21" t="46770" r="35756" b="31214"/>
          <a:stretch/>
        </p:blipFill>
        <p:spPr>
          <a:xfrm>
            <a:off x="5220587" y="1194015"/>
            <a:ext cx="1942857" cy="788245"/>
          </a:xfrm>
          <a:prstGeom prst="rect">
            <a:avLst/>
          </a:prstGeom>
        </p:spPr>
      </p:pic>
      <p:sp>
        <p:nvSpPr>
          <p:cNvPr id="9" name="Prostokąt 8"/>
          <p:cNvSpPr/>
          <p:nvPr/>
        </p:nvSpPr>
        <p:spPr>
          <a:xfrm>
            <a:off x="1445676" y="2147106"/>
            <a:ext cx="8825116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0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Modernizacja boiska MDK 1 przy ul. Baczyńskiego </a:t>
            </a:r>
            <a:endParaRPr lang="pl-PL" sz="30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3000" dirty="0">
              <a:latin typeface="Calibri" panose="020F0502020204030204" pitchFamily="34" charset="0"/>
            </a:endParaRPr>
          </a:p>
          <a:p>
            <a:r>
              <a:rPr lang="pl-PL" sz="3000" b="1" dirty="0" smtClean="0">
                <a:solidFill>
                  <a:schemeClr val="tx2"/>
                </a:solidFill>
              </a:rPr>
              <a:t>Strefa relaksu dla młodego i starszego międzypokoleniowa strefa </a:t>
            </a:r>
            <a:r>
              <a:rPr lang="pl-PL" sz="3000" b="1" dirty="0">
                <a:solidFill>
                  <a:schemeClr val="tx2"/>
                </a:solidFill>
              </a:rPr>
              <a:t>spotkań przy sportowej części. </a:t>
            </a:r>
            <a:r>
              <a:rPr lang="pl-PL" sz="3000" b="1" dirty="0" smtClean="0">
                <a:solidFill>
                  <a:schemeClr val="tx2"/>
                </a:solidFill>
              </a:rPr>
              <a:t>SP28, ul</a:t>
            </a:r>
            <a:r>
              <a:rPr lang="pl-PL" sz="3000" b="1" dirty="0" smtClean="0">
                <a:solidFill>
                  <a:schemeClr val="tx2"/>
                </a:solidFill>
              </a:rPr>
              <a:t>. K.K. Baczyńskiego </a:t>
            </a:r>
            <a:r>
              <a:rPr lang="pl-PL" sz="3000" b="1" dirty="0">
                <a:solidFill>
                  <a:schemeClr val="tx2"/>
                </a:solidFill>
              </a:rPr>
              <a:t>1</a:t>
            </a:r>
            <a:endParaRPr lang="pl-PL" sz="3000" b="1" dirty="0" smtClean="0">
              <a:solidFill>
                <a:schemeClr val="tx2"/>
              </a:solidFill>
            </a:endParaRPr>
          </a:p>
          <a:p>
            <a:endParaRPr lang="pl-PL" sz="30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pl-PL" sz="3000" b="1" dirty="0" smtClean="0">
                <a:solidFill>
                  <a:schemeClr val="bg2">
                    <a:lumMod val="10000"/>
                  </a:schemeClr>
                </a:solidFill>
              </a:rPr>
              <a:t>Nowa nawierzchnia alei przy ul. Noakowskiego</a:t>
            </a:r>
            <a:endParaRPr lang="pl-PL" sz="3000" b="1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pl-PL" sz="28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(sprawdzenie realizacji za dostępne </a:t>
            </a:r>
            <a:r>
              <a:rPr lang="pl-PL" sz="2800" dirty="0" smtClean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środki w </a:t>
            </a:r>
            <a:r>
              <a:rPr lang="pl-PL" sz="28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uzgodnieniu </a:t>
            </a:r>
            <a:r>
              <a:rPr lang="pl-PL" sz="2800" dirty="0" smtClean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2800" dirty="0" smtClean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800" dirty="0" smtClean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 </a:t>
            </a:r>
            <a:r>
              <a:rPr lang="pl-PL" sz="28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autorem projektu, Radą </a:t>
            </a:r>
            <a:r>
              <a:rPr lang="pl-PL" sz="2800" dirty="0" smtClean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Osiedla i </a:t>
            </a:r>
            <a:r>
              <a:rPr lang="pl-PL" sz="28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Urzędem Miasta</a:t>
            </a:r>
            <a:r>
              <a:rPr lang="pl-PL" sz="2800" dirty="0" smtClean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pl-PL" sz="2800" b="1" dirty="0">
              <a:solidFill>
                <a:srgbClr val="E844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1695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2118980" y="181509"/>
            <a:ext cx="8151812" cy="83099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094523" y="198172"/>
            <a:ext cx="8151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 smtClean="0">
                <a:solidFill>
                  <a:schemeClr val="bg1"/>
                </a:solidFill>
                <a:cs typeface="Times New Roman" pitchFamily="18" charset="0"/>
              </a:rPr>
              <a:t>Łęgnowo</a:t>
            </a:r>
            <a:endParaRPr lang="pl-PL" sz="4800" b="1" dirty="0">
              <a:solidFill>
                <a:schemeClr val="bg1"/>
              </a:solidFill>
              <a:cs typeface="Times New Roman" pitchFamily="18" charset="0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21" t="46770" r="35756" b="31214"/>
          <a:stretch/>
        </p:blipFill>
        <p:spPr>
          <a:xfrm>
            <a:off x="5220587" y="1194015"/>
            <a:ext cx="1942857" cy="788245"/>
          </a:xfrm>
          <a:prstGeom prst="rect">
            <a:avLst/>
          </a:prstGeom>
        </p:spPr>
      </p:pic>
      <p:sp>
        <p:nvSpPr>
          <p:cNvPr id="9" name="Prostokąt 8"/>
          <p:cNvSpPr/>
          <p:nvPr/>
        </p:nvSpPr>
        <p:spPr>
          <a:xfrm>
            <a:off x="1431852" y="2484484"/>
            <a:ext cx="882511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3600" b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Utwardzenie odcinka nawierzchnią ażurową ul. Okólnej</a:t>
            </a:r>
            <a:endParaRPr lang="pl-PL" dirty="0" smtClean="0">
              <a:latin typeface="Calibri" panose="020F0502020204030204" pitchFamily="34" charset="0"/>
            </a:endParaRPr>
          </a:p>
          <a:p>
            <a:endParaRPr lang="pl-P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1842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2118980" y="181509"/>
            <a:ext cx="8151812" cy="83099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094523" y="198172"/>
            <a:ext cx="8151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 smtClean="0">
                <a:solidFill>
                  <a:schemeClr val="bg1"/>
                </a:solidFill>
                <a:cs typeface="Times New Roman" pitchFamily="18" charset="0"/>
              </a:rPr>
              <a:t>Łęgnowo-Wieś</a:t>
            </a:r>
            <a:endParaRPr lang="pl-PL" sz="4800" b="1" dirty="0">
              <a:solidFill>
                <a:schemeClr val="bg1"/>
              </a:solidFill>
              <a:cs typeface="Times New Roman" pitchFamily="18" charset="0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21" t="46770" r="35756" b="31214"/>
          <a:stretch/>
        </p:blipFill>
        <p:spPr>
          <a:xfrm>
            <a:off x="5220587" y="1194015"/>
            <a:ext cx="1942857" cy="788245"/>
          </a:xfrm>
          <a:prstGeom prst="rect">
            <a:avLst/>
          </a:prstGeom>
        </p:spPr>
      </p:pic>
      <p:sp>
        <p:nvSpPr>
          <p:cNvPr id="9" name="Prostokąt 8"/>
          <p:cNvSpPr/>
          <p:nvPr/>
        </p:nvSpPr>
        <p:spPr>
          <a:xfrm>
            <a:off x="1560187" y="2885534"/>
            <a:ext cx="957704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Dodatkowe oświetlenie ulicy </a:t>
            </a:r>
            <a:r>
              <a:rPr lang="pl-PL" sz="32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Toruńskiej w </a:t>
            </a:r>
            <a:r>
              <a:rPr lang="pl-PL" sz="32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stronę </a:t>
            </a:r>
            <a:r>
              <a:rPr lang="pl-PL" sz="32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32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32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torów </a:t>
            </a:r>
            <a:r>
              <a:rPr lang="pl-PL" sz="32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kolejowych</a:t>
            </a:r>
            <a:endParaRPr lang="pl-PL" sz="32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3200" dirty="0">
              <a:latin typeface="Calibri" panose="020F0502020204030204" pitchFamily="34" charset="0"/>
            </a:endParaRPr>
          </a:p>
          <a:p>
            <a:r>
              <a:rPr lang="pl-PL" sz="3200" b="1" dirty="0" smtClean="0">
                <a:solidFill>
                  <a:schemeClr val="tx2"/>
                </a:solidFill>
              </a:rPr>
              <a:t>Ogrodzenie starego </a:t>
            </a:r>
            <a:r>
              <a:rPr lang="pl-PL" sz="3200" b="1" dirty="0" smtClean="0">
                <a:solidFill>
                  <a:schemeClr val="tx2"/>
                </a:solidFill>
              </a:rPr>
              <a:t>cmentarza ewangelickiego </a:t>
            </a:r>
            <a:br>
              <a:rPr lang="pl-PL" sz="3200" b="1" dirty="0" smtClean="0">
                <a:solidFill>
                  <a:schemeClr val="tx2"/>
                </a:solidFill>
              </a:rPr>
            </a:br>
            <a:r>
              <a:rPr lang="pl-PL" sz="3200" b="1" dirty="0" smtClean="0">
                <a:solidFill>
                  <a:schemeClr val="tx2"/>
                </a:solidFill>
              </a:rPr>
              <a:t>przy </a:t>
            </a:r>
            <a:r>
              <a:rPr lang="pl-PL" sz="3200" b="1" dirty="0" smtClean="0">
                <a:solidFill>
                  <a:schemeClr val="tx2"/>
                </a:solidFill>
              </a:rPr>
              <a:t>ul. Toruńskiej </a:t>
            </a:r>
            <a:endParaRPr lang="pl-PL" sz="32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1106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2118980" y="181509"/>
            <a:ext cx="8151812" cy="83099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094523" y="198172"/>
            <a:ext cx="8151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 smtClean="0">
                <a:solidFill>
                  <a:schemeClr val="bg1"/>
                </a:solidFill>
                <a:cs typeface="Times New Roman" pitchFamily="18" charset="0"/>
              </a:rPr>
              <a:t>Wyżyny</a:t>
            </a:r>
            <a:endParaRPr lang="pl-PL" sz="4800" b="1" dirty="0">
              <a:solidFill>
                <a:schemeClr val="bg1"/>
              </a:solidFill>
              <a:cs typeface="Times New Roman" pitchFamily="18" charset="0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21" t="46770" r="35756" b="31214"/>
          <a:stretch/>
        </p:blipFill>
        <p:spPr>
          <a:xfrm>
            <a:off x="5220587" y="1194015"/>
            <a:ext cx="1942857" cy="788245"/>
          </a:xfrm>
          <a:prstGeom prst="rect">
            <a:avLst/>
          </a:prstGeom>
        </p:spPr>
      </p:pic>
      <p:sp>
        <p:nvSpPr>
          <p:cNvPr id="9" name="Prostokąt 8"/>
          <p:cNvSpPr/>
          <p:nvPr/>
        </p:nvSpPr>
        <p:spPr>
          <a:xfrm>
            <a:off x="1347627" y="2420316"/>
            <a:ext cx="899952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Rozbudowa Centrum Sportowego </a:t>
            </a: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Wyżyn - boisko </a:t>
            </a: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przy szkole SP 60 przy ul. Bohaterów Kragujewca </a:t>
            </a:r>
            <a:endParaRPr lang="pl-PL" sz="36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dirty="0" smtClean="0">
              <a:latin typeface="Calibri" panose="020F0502020204030204" pitchFamily="34" charset="0"/>
            </a:endParaRPr>
          </a:p>
          <a:p>
            <a:endParaRPr lang="pl-PL" dirty="0">
              <a:latin typeface="Calibri" panose="020F0502020204030204" pitchFamily="34" charset="0"/>
            </a:endParaRPr>
          </a:p>
          <a:p>
            <a:r>
              <a:rPr lang="pl-PL" sz="3600" b="1" dirty="0" smtClean="0">
                <a:solidFill>
                  <a:schemeClr val="tx2"/>
                </a:solidFill>
              </a:rPr>
              <a:t>FlowTrack Bydgoszcz, rowerowy </a:t>
            </a:r>
            <a:r>
              <a:rPr lang="pl-PL" sz="3600" b="1" dirty="0" smtClean="0">
                <a:solidFill>
                  <a:schemeClr val="tx2"/>
                </a:solidFill>
              </a:rPr>
              <a:t>tor przeszkód</a:t>
            </a:r>
            <a:endParaRPr lang="pl-PL" sz="3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2587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2118980" y="181509"/>
            <a:ext cx="8151812" cy="83099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094523" y="198172"/>
            <a:ext cx="8151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 smtClean="0">
                <a:solidFill>
                  <a:schemeClr val="bg1"/>
                </a:solidFill>
                <a:cs typeface="Times New Roman" pitchFamily="18" charset="0"/>
              </a:rPr>
              <a:t>Zimne Wody-Czersko Polskie</a:t>
            </a:r>
            <a:endParaRPr lang="pl-PL" sz="4800" b="1" dirty="0">
              <a:solidFill>
                <a:schemeClr val="bg1"/>
              </a:solidFill>
              <a:cs typeface="Times New Roman" pitchFamily="18" charset="0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21" t="46770" r="35756" b="31214"/>
          <a:stretch/>
        </p:blipFill>
        <p:spPr>
          <a:xfrm>
            <a:off x="5220587" y="1194015"/>
            <a:ext cx="1942857" cy="788245"/>
          </a:xfrm>
          <a:prstGeom prst="rect">
            <a:avLst/>
          </a:prstGeom>
        </p:spPr>
      </p:pic>
      <p:sp>
        <p:nvSpPr>
          <p:cNvPr id="9" name="Prostokąt 8"/>
          <p:cNvSpPr/>
          <p:nvPr/>
        </p:nvSpPr>
        <p:spPr>
          <a:xfrm>
            <a:off x="1499191" y="2738695"/>
            <a:ext cx="882511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Remont chodnika na ul. Równej</a:t>
            </a:r>
            <a:endParaRPr lang="pl-PL" sz="36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dirty="0" smtClean="0">
              <a:latin typeface="Calibri" panose="020F0502020204030204" pitchFamily="34" charset="0"/>
            </a:endParaRPr>
          </a:p>
          <a:p>
            <a:endParaRPr lang="pl-PL" dirty="0">
              <a:latin typeface="Calibri" panose="020F0502020204030204" pitchFamily="34" charset="0"/>
            </a:endParaRPr>
          </a:p>
          <a:p>
            <a:r>
              <a:rPr lang="pl-PL" sz="3600" b="1" dirty="0" smtClean="0">
                <a:solidFill>
                  <a:schemeClr val="tx2"/>
                </a:solidFill>
              </a:rPr>
              <a:t>Oświetlenie drogi wewnętrznej wzdłuż </a:t>
            </a:r>
            <a:br>
              <a:rPr lang="pl-PL" sz="3600" b="1" dirty="0" smtClean="0">
                <a:solidFill>
                  <a:schemeClr val="tx2"/>
                </a:solidFill>
              </a:rPr>
            </a:br>
            <a:r>
              <a:rPr lang="pl-PL" sz="3600" b="1" dirty="0" smtClean="0">
                <a:solidFill>
                  <a:schemeClr val="tx2"/>
                </a:solidFill>
              </a:rPr>
              <a:t>ul. Smoleńskiej </a:t>
            </a:r>
            <a:endParaRPr lang="pl-PL" sz="3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4745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1487488" y="2490498"/>
            <a:ext cx="921702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8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Wybrane projekty</a:t>
            </a:r>
            <a:r>
              <a:rPr lang="pl-PL" sz="8800" b="1" dirty="0" smtClean="0">
                <a:solidFill>
                  <a:srgbClr val="E8441D"/>
                </a:solidFill>
                <a:cs typeface="Times New Roman" pitchFamily="18" charset="0"/>
              </a:rPr>
              <a:t> </a:t>
            </a:r>
            <a:endParaRPr lang="pl-PL" sz="8800" b="1" dirty="0" smtClean="0">
              <a:solidFill>
                <a:srgbClr val="E8441D"/>
              </a:solidFill>
              <a:cs typeface="Times New Roman" pitchFamily="18" charset="0"/>
            </a:endParaRPr>
          </a:p>
          <a:p>
            <a:r>
              <a:rPr lang="pl-PL" sz="8800" b="1" dirty="0" smtClean="0">
                <a:solidFill>
                  <a:srgbClr val="E8441D"/>
                </a:solidFill>
                <a:cs typeface="Times New Roman" pitchFamily="18" charset="0"/>
              </a:rPr>
              <a:t>społeczne</a:t>
            </a:r>
            <a:endParaRPr lang="pl-PL" sz="8800" b="1" dirty="0">
              <a:solidFill>
                <a:srgbClr val="E8441D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93209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2076450" y="227053"/>
            <a:ext cx="8151812" cy="83099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076450" y="227053"/>
            <a:ext cx="8151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>
                <a:solidFill>
                  <a:schemeClr val="bg1"/>
                </a:solidFill>
                <a:cs typeface="Times New Roman" pitchFamily="18" charset="0"/>
              </a:rPr>
              <a:t>projekty </a:t>
            </a:r>
            <a:r>
              <a:rPr lang="pl-PL" sz="4800" b="1" dirty="0" smtClean="0">
                <a:solidFill>
                  <a:schemeClr val="bg1"/>
                </a:solidFill>
                <a:cs typeface="Times New Roman" pitchFamily="18" charset="0"/>
              </a:rPr>
              <a:t>społeczne</a:t>
            </a:r>
            <a:endParaRPr lang="pl-PL" sz="4800" b="1" dirty="0">
              <a:solidFill>
                <a:schemeClr val="bg1"/>
              </a:solidFill>
              <a:cs typeface="Times New Roman" pitchFamily="18" charset="0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21" t="46770" r="35756" b="31214"/>
          <a:stretch/>
        </p:blipFill>
        <p:spPr>
          <a:xfrm>
            <a:off x="4912243" y="1210677"/>
            <a:ext cx="1942857" cy="788245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425178" y="2266148"/>
            <a:ext cx="10603672" cy="45243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Kanał Kultura - koncerty nad Kanałem Bydgoskim</a:t>
            </a:r>
          </a:p>
          <a:p>
            <a:endParaRPr lang="pl-PL" sz="24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2400" b="1" dirty="0">
                <a:solidFill>
                  <a:srgbClr val="E8441D"/>
                </a:solidFill>
              </a:rPr>
              <a:t>Fordońskie Kino pod Chmurką  - kontynuacja projektu </a:t>
            </a:r>
            <a:r>
              <a:rPr lang="pl-PL" sz="2400" b="1" dirty="0" smtClean="0">
                <a:solidFill>
                  <a:srgbClr val="E8441D"/>
                </a:solidFill>
              </a:rPr>
              <a:t>z 2022 roku</a:t>
            </a:r>
            <a:endParaRPr lang="pl-PL" sz="2400" b="1" dirty="0" smtClean="0">
              <a:solidFill>
                <a:srgbClr val="E8441D"/>
              </a:solidFill>
            </a:endParaRPr>
          </a:p>
          <a:p>
            <a:endParaRPr lang="pl-PL" sz="24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pl-PL" sz="2400" b="1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KastrAkcja</a:t>
            </a:r>
            <a:r>
              <a:rPr lang="pl-PL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”: dodatkowe </a:t>
            </a:r>
            <a:r>
              <a:rPr lang="pl-PL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środki</a:t>
            </a:r>
            <a:endParaRPr lang="pl-PL" sz="2400" b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24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2400" b="1" dirty="0">
                <a:solidFill>
                  <a:srgbClr val="E8441D"/>
                </a:solidFill>
              </a:rPr>
              <a:t>Bezpłatne przejazdy autobusami zabytkowymi po </a:t>
            </a:r>
            <a:r>
              <a:rPr lang="pl-PL" sz="2400" b="1" dirty="0" smtClean="0">
                <a:solidFill>
                  <a:srgbClr val="E8441D"/>
                </a:solidFill>
              </a:rPr>
              <a:t>Bydgoszczy</a:t>
            </a:r>
          </a:p>
          <a:p>
            <a:endParaRPr lang="pl-PL" sz="2400" b="1" dirty="0">
              <a:solidFill>
                <a:srgbClr val="E8441D"/>
              </a:solidFill>
            </a:endParaRPr>
          </a:p>
          <a:p>
            <a: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Zlot Zabytkowych </a:t>
            </a:r>
            <a:r>
              <a:rPr lang="pl-PL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Autobusów</a:t>
            </a:r>
          </a:p>
          <a:p>
            <a:endParaRPr lang="pl-PL" sz="24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2400" b="1" dirty="0">
                <a:solidFill>
                  <a:srgbClr val="E8441D"/>
                </a:solidFill>
              </a:rPr>
              <a:t>Zielona </a:t>
            </a:r>
            <a:r>
              <a:rPr lang="pl-PL" sz="2400" b="1" dirty="0" smtClean="0">
                <a:solidFill>
                  <a:srgbClr val="E8441D"/>
                </a:solidFill>
              </a:rPr>
              <a:t>Bydgoszcz </a:t>
            </a:r>
            <a:r>
              <a:rPr lang="pl-PL" sz="2400" dirty="0" smtClean="0">
                <a:solidFill>
                  <a:srgbClr val="E8441D"/>
                </a:solidFill>
              </a:rPr>
              <a:t>(</a:t>
            </a:r>
            <a:r>
              <a:rPr lang="pl-PL" sz="2400" dirty="0">
                <a:solidFill>
                  <a:srgbClr val="E8441D"/>
                </a:solidFill>
              </a:rPr>
              <a:t>c</a:t>
            </a:r>
            <a:r>
              <a:rPr lang="pl-PL" sz="2400" dirty="0" smtClean="0">
                <a:solidFill>
                  <a:srgbClr val="E8441D"/>
                </a:solidFill>
              </a:rPr>
              <a:t>ałe miasto: drzewa </a:t>
            </a:r>
            <a:r>
              <a:rPr lang="pl-PL" sz="2400" dirty="0">
                <a:solidFill>
                  <a:srgbClr val="E8441D"/>
                </a:solidFill>
              </a:rPr>
              <a:t>dla pierwszoklasistów, </a:t>
            </a:r>
            <a:r>
              <a:rPr lang="pl-PL" sz="2400" dirty="0" smtClean="0">
                <a:solidFill>
                  <a:srgbClr val="E8441D"/>
                </a:solidFill>
              </a:rPr>
              <a:t>konkurs ekologiczny</a:t>
            </a:r>
            <a:r>
              <a:rPr lang="pl-PL" sz="2400" dirty="0">
                <a:solidFill>
                  <a:srgbClr val="E8441D"/>
                </a:solidFill>
              </a:rPr>
              <a:t>)</a:t>
            </a:r>
          </a:p>
          <a:p>
            <a:endParaRPr lang="pl-PL" sz="2400" b="1" dirty="0">
              <a:solidFill>
                <a:srgbClr val="E844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33241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2076450" y="227053"/>
            <a:ext cx="8151812" cy="83099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076450" y="227053"/>
            <a:ext cx="8151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>
                <a:solidFill>
                  <a:schemeClr val="bg1"/>
                </a:solidFill>
                <a:cs typeface="Times New Roman" pitchFamily="18" charset="0"/>
              </a:rPr>
              <a:t>projekty </a:t>
            </a:r>
            <a:r>
              <a:rPr lang="pl-PL" sz="4800" b="1" dirty="0" smtClean="0">
                <a:solidFill>
                  <a:schemeClr val="bg1"/>
                </a:solidFill>
                <a:cs typeface="Times New Roman" pitchFamily="18" charset="0"/>
              </a:rPr>
              <a:t>społeczne</a:t>
            </a:r>
            <a:endParaRPr lang="pl-PL" sz="4800" b="1" dirty="0">
              <a:solidFill>
                <a:schemeClr val="bg1"/>
              </a:solidFill>
              <a:cs typeface="Times New Roman" pitchFamily="18" charset="0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21" t="46770" r="35756" b="31214"/>
          <a:stretch/>
        </p:blipFill>
        <p:spPr>
          <a:xfrm>
            <a:off x="4912243" y="1210677"/>
            <a:ext cx="1942857" cy="788245"/>
          </a:xfrm>
          <a:prstGeom prst="rect">
            <a:avLst/>
          </a:prstGeom>
        </p:spPr>
      </p:pic>
      <p:sp>
        <p:nvSpPr>
          <p:cNvPr id="10" name="Prostokąt 9"/>
          <p:cNvSpPr/>
          <p:nvPr/>
        </p:nvSpPr>
        <p:spPr>
          <a:xfrm>
            <a:off x="1451677" y="2276766"/>
            <a:ext cx="9535752" cy="43396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Spektakl świetlny nad Kanałem Bydgoskim</a:t>
            </a:r>
          </a:p>
          <a:p>
            <a:endParaRPr lang="pl-PL" dirty="0">
              <a:latin typeface="Calibri" panose="020F0502020204030204" pitchFamily="34" charset="0"/>
            </a:endParaRPr>
          </a:p>
          <a:p>
            <a:r>
              <a:rPr lang="pl-PL" sz="2400" b="1" dirty="0">
                <a:solidFill>
                  <a:srgbClr val="E8441D"/>
                </a:solidFill>
              </a:rPr>
              <a:t>Zostań Turystą w Swoim Mieście 2</a:t>
            </a:r>
          </a:p>
          <a:p>
            <a:endParaRPr lang="pl-PL" dirty="0" smtClean="0"/>
          </a:p>
          <a:p>
            <a: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Piknik zdrowej wiejskiej żywności przy muzyce </a:t>
            </a:r>
            <a:r>
              <a:rPr lang="pl-PL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country w Fordonie </a:t>
            </a:r>
            <a:endParaRPr lang="pl-PL" sz="24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dirty="0"/>
          </a:p>
          <a:p>
            <a:r>
              <a:rPr lang="pl-PL" sz="2400" b="1" dirty="0">
                <a:solidFill>
                  <a:srgbClr val="E8441D"/>
                </a:solidFill>
              </a:rPr>
              <a:t>Bydgoskie Muzyczne Lato przy Spichrzach</a:t>
            </a:r>
          </a:p>
          <a:p>
            <a:endParaRPr lang="pl-PL" dirty="0"/>
          </a:p>
          <a:p>
            <a: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Potańcówki w Parku nad Kanałem Bydgoskim</a:t>
            </a:r>
          </a:p>
          <a:p>
            <a:r>
              <a:rPr lang="pl-PL" sz="2400" b="1" dirty="0">
                <a:solidFill>
                  <a:srgbClr val="E8441D"/>
                </a:solidFill>
              </a:rPr>
              <a:t/>
            </a:r>
            <a:br>
              <a:rPr lang="pl-PL" sz="2400" b="1" dirty="0">
                <a:solidFill>
                  <a:srgbClr val="E8441D"/>
                </a:solidFill>
              </a:rPr>
            </a:br>
            <a:r>
              <a:rPr lang="pl-PL" sz="2400" b="1" dirty="0" smtClean="0">
                <a:solidFill>
                  <a:srgbClr val="E8441D"/>
                </a:solidFill>
              </a:rPr>
              <a:t>Wakacje </a:t>
            </a:r>
            <a:r>
              <a:rPr lang="pl-PL" sz="2400" b="1" dirty="0">
                <a:solidFill>
                  <a:srgbClr val="E8441D"/>
                </a:solidFill>
              </a:rPr>
              <a:t>z Chemikiem - otwarte i bezpłatne treningi piłki nożnej dla dzieci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61522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1718588" y="1720840"/>
            <a:ext cx="921702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5400" b="1" dirty="0" smtClean="0">
                <a:cs typeface="Times New Roman" pitchFamily="18" charset="0"/>
              </a:rPr>
              <a:t>4 kategorie:</a:t>
            </a:r>
            <a:endParaRPr lang="pl-PL" sz="5400" b="1" dirty="0" smtClean="0">
              <a:cs typeface="Times New Roman" pitchFamily="18" charset="0"/>
            </a:endParaRPr>
          </a:p>
          <a:p>
            <a:r>
              <a:rPr lang="pl-PL" sz="54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projekty </a:t>
            </a:r>
            <a:r>
              <a:rPr lang="pl-PL" sz="5400" b="1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ponadosiedlowe</a:t>
            </a:r>
          </a:p>
          <a:p>
            <a:r>
              <a:rPr lang="pl-PL" sz="5400" b="1" dirty="0">
                <a:solidFill>
                  <a:srgbClr val="E8441D"/>
                </a:solidFill>
                <a:cs typeface="Times New Roman" pitchFamily="18" charset="0"/>
              </a:rPr>
              <a:t>p</a:t>
            </a:r>
            <a:r>
              <a:rPr lang="pl-PL" sz="5400" b="1" dirty="0" smtClean="0">
                <a:solidFill>
                  <a:srgbClr val="E8441D"/>
                </a:solidFill>
                <a:cs typeface="Times New Roman" pitchFamily="18" charset="0"/>
              </a:rPr>
              <a:t>rojekty </a:t>
            </a:r>
            <a:r>
              <a:rPr lang="pl-PL" sz="5400" b="1" dirty="0">
                <a:solidFill>
                  <a:srgbClr val="E8441D"/>
                </a:solidFill>
                <a:cs typeface="Times New Roman" pitchFamily="18" charset="0"/>
              </a:rPr>
              <a:t>osiedlowe</a:t>
            </a:r>
          </a:p>
          <a:p>
            <a:r>
              <a:rPr lang="pl-PL" sz="54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projekty </a:t>
            </a:r>
            <a:r>
              <a:rPr lang="pl-PL" sz="5400" b="1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społeczne</a:t>
            </a:r>
          </a:p>
          <a:p>
            <a:r>
              <a:rPr lang="pl-PL" sz="5400" b="1" dirty="0">
                <a:solidFill>
                  <a:srgbClr val="E8441D"/>
                </a:solidFill>
                <a:cs typeface="Times New Roman" pitchFamily="18" charset="0"/>
              </a:rPr>
              <a:t>mikroprojekty </a:t>
            </a:r>
            <a:r>
              <a:rPr lang="pl-PL" sz="5400" b="1" dirty="0" smtClean="0">
                <a:solidFill>
                  <a:srgbClr val="E8441D"/>
                </a:solidFill>
                <a:cs typeface="Times New Roman" pitchFamily="18" charset="0"/>
              </a:rPr>
              <a:t>osiedlowe</a:t>
            </a:r>
            <a:endParaRPr lang="pl-PL" sz="5400" b="1" dirty="0">
              <a:solidFill>
                <a:srgbClr val="E8441D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776630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2076450" y="227053"/>
            <a:ext cx="8151812" cy="83099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076450" y="227053"/>
            <a:ext cx="8151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>
                <a:solidFill>
                  <a:schemeClr val="bg1"/>
                </a:solidFill>
                <a:cs typeface="Times New Roman" pitchFamily="18" charset="0"/>
              </a:rPr>
              <a:t>projekty </a:t>
            </a:r>
            <a:r>
              <a:rPr lang="pl-PL" sz="4800" b="1" dirty="0" smtClean="0">
                <a:solidFill>
                  <a:schemeClr val="bg1"/>
                </a:solidFill>
                <a:cs typeface="Times New Roman" pitchFamily="18" charset="0"/>
              </a:rPr>
              <a:t>społeczne</a:t>
            </a:r>
            <a:endParaRPr lang="pl-PL" sz="4800" b="1" dirty="0">
              <a:solidFill>
                <a:schemeClr val="bg1"/>
              </a:solidFill>
              <a:cs typeface="Times New Roman" pitchFamily="18" charset="0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21" t="46770" r="35756" b="31214"/>
          <a:stretch/>
        </p:blipFill>
        <p:spPr>
          <a:xfrm>
            <a:off x="4912243" y="1210677"/>
            <a:ext cx="1942857" cy="788245"/>
          </a:xfrm>
          <a:prstGeom prst="rect">
            <a:avLst/>
          </a:prstGeom>
        </p:spPr>
      </p:pic>
      <p:sp>
        <p:nvSpPr>
          <p:cNvPr id="3" name="Prostokąt 2"/>
          <p:cNvSpPr/>
          <p:nvPr/>
        </p:nvSpPr>
        <p:spPr>
          <a:xfrm>
            <a:off x="1466848" y="2038008"/>
            <a:ext cx="10189443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Aktywne </a:t>
            </a:r>
            <a:r>
              <a:rPr lang="pl-PL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Dzieciaki: </a:t>
            </a:r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cykl </a:t>
            </a:r>
            <a:r>
              <a:rPr lang="pl-PL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imprez </a:t>
            </a:r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sportowych dla dzieci</a:t>
            </a:r>
          </a:p>
          <a:p>
            <a:endParaRPr lang="pl-PL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2400" b="1" dirty="0">
                <a:solidFill>
                  <a:srgbClr val="E8441D"/>
                </a:solidFill>
              </a:rPr>
              <a:t>Integracyjna Świetlica Terapeutyczna To Ma Sens </a:t>
            </a:r>
            <a:r>
              <a:rPr lang="pl-PL" sz="2400" b="1" dirty="0" smtClean="0">
                <a:solidFill>
                  <a:srgbClr val="E8441D"/>
                </a:solidFill>
              </a:rPr>
              <a:t>2022. </a:t>
            </a:r>
            <a:br>
              <a:rPr lang="pl-PL" sz="2400" b="1" dirty="0" smtClean="0">
                <a:solidFill>
                  <a:srgbClr val="E8441D"/>
                </a:solidFill>
              </a:rPr>
            </a:br>
            <a:r>
              <a:rPr lang="pl-PL" sz="2400" b="1" dirty="0" smtClean="0">
                <a:solidFill>
                  <a:srgbClr val="E8441D"/>
                </a:solidFill>
              </a:rPr>
              <a:t>D</a:t>
            </a:r>
            <a:r>
              <a:rPr lang="pl-PL" sz="2400" b="1" dirty="0" smtClean="0">
                <a:solidFill>
                  <a:srgbClr val="E8441D"/>
                </a:solidFill>
              </a:rPr>
              <a:t>odatkowe </a:t>
            </a:r>
            <a:r>
              <a:rPr lang="pl-PL" sz="2400" b="1" dirty="0" smtClean="0">
                <a:solidFill>
                  <a:srgbClr val="E8441D"/>
                </a:solidFill>
              </a:rPr>
              <a:t>zajęcia dla dzieci z niepełnosprawnościami</a:t>
            </a:r>
            <a:endParaRPr lang="pl-PL" sz="2400" b="1" dirty="0">
              <a:solidFill>
                <a:srgbClr val="E8441D"/>
              </a:solidFill>
            </a:endParaRPr>
          </a:p>
          <a:p>
            <a:endParaRPr lang="pl-PL" dirty="0" smtClean="0"/>
          </a:p>
          <a:p>
            <a: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 fantastyki do </a:t>
            </a:r>
            <a:r>
              <a:rPr lang="pl-PL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nauki: warsztaty </a:t>
            </a:r>
            <a: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naukowe w klimacie Śródziemia </a:t>
            </a:r>
            <a:endParaRPr lang="pl-PL" sz="2400" b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dla </a:t>
            </a:r>
            <a: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dzieci i młodzieży</a:t>
            </a:r>
          </a:p>
          <a:p>
            <a:endParaRPr lang="pl-PL" dirty="0"/>
          </a:p>
          <a:p>
            <a:r>
              <a:rPr lang="pl-PL" sz="2400" b="1" dirty="0">
                <a:solidFill>
                  <a:srgbClr val="E8441D"/>
                </a:solidFill>
              </a:rPr>
              <a:t>Od malucha do seniora </a:t>
            </a:r>
          </a:p>
          <a:p>
            <a:r>
              <a:rPr lang="pl-PL" sz="2400" dirty="0">
                <a:solidFill>
                  <a:srgbClr val="E8441D"/>
                </a:solidFill>
              </a:rPr>
              <a:t>(zakup książek z dużą czcionką, audiobooków dla dzieci i seniorów </a:t>
            </a:r>
            <a:endParaRPr lang="pl-PL" sz="2400" dirty="0" smtClean="0">
              <a:solidFill>
                <a:srgbClr val="E8441D"/>
              </a:solidFill>
            </a:endParaRPr>
          </a:p>
          <a:p>
            <a:r>
              <a:rPr lang="pl-PL" sz="2400" dirty="0" smtClean="0">
                <a:solidFill>
                  <a:srgbClr val="E8441D"/>
                </a:solidFill>
              </a:rPr>
              <a:t>oraz regałów dla </a:t>
            </a:r>
            <a:r>
              <a:rPr lang="pl-PL" sz="2400" dirty="0">
                <a:solidFill>
                  <a:srgbClr val="E8441D"/>
                </a:solidFill>
              </a:rPr>
              <a:t>Filii nr </a:t>
            </a:r>
            <a:r>
              <a:rPr lang="pl-PL" sz="2400" dirty="0" smtClean="0">
                <a:solidFill>
                  <a:srgbClr val="E8441D"/>
                </a:solidFill>
              </a:rPr>
              <a:t>15, ul</a:t>
            </a:r>
            <a:r>
              <a:rPr lang="pl-PL" sz="2400" dirty="0">
                <a:solidFill>
                  <a:srgbClr val="E8441D"/>
                </a:solidFill>
              </a:rPr>
              <a:t>. </a:t>
            </a:r>
            <a:r>
              <a:rPr lang="pl-PL" sz="2400" dirty="0" smtClean="0">
                <a:solidFill>
                  <a:srgbClr val="E8441D"/>
                </a:solidFill>
              </a:rPr>
              <a:t>Brzęczkowskiego)</a:t>
            </a:r>
            <a:endParaRPr lang="pl-PL" sz="2400" dirty="0">
              <a:solidFill>
                <a:srgbClr val="E8441D"/>
              </a:solidFill>
            </a:endParaRPr>
          </a:p>
          <a:p>
            <a:endParaRPr lang="pl-PL" sz="2400" b="1" dirty="0">
              <a:solidFill>
                <a:srgbClr val="E8441D"/>
              </a:solidFill>
            </a:endParaRPr>
          </a:p>
          <a:p>
            <a:endParaRPr lang="pl-PL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l-PL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8924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2076450" y="227053"/>
            <a:ext cx="8151812" cy="83099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076450" y="227053"/>
            <a:ext cx="8151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>
                <a:solidFill>
                  <a:schemeClr val="bg1"/>
                </a:solidFill>
                <a:cs typeface="Times New Roman" pitchFamily="18" charset="0"/>
              </a:rPr>
              <a:t>projekty </a:t>
            </a:r>
            <a:r>
              <a:rPr lang="pl-PL" sz="4800" b="1" dirty="0" smtClean="0">
                <a:solidFill>
                  <a:schemeClr val="bg1"/>
                </a:solidFill>
                <a:cs typeface="Times New Roman" pitchFamily="18" charset="0"/>
              </a:rPr>
              <a:t>społeczne</a:t>
            </a:r>
            <a:endParaRPr lang="pl-PL" sz="4800" b="1" dirty="0">
              <a:solidFill>
                <a:schemeClr val="bg1"/>
              </a:solidFill>
              <a:cs typeface="Times New Roman" pitchFamily="18" charset="0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21" t="46770" r="35756" b="31214"/>
          <a:stretch/>
        </p:blipFill>
        <p:spPr>
          <a:xfrm>
            <a:off x="4912243" y="1210677"/>
            <a:ext cx="1942857" cy="788245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>
            <a:off x="1432560" y="2084958"/>
            <a:ext cx="848627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Objazdowy Dom Kultury - wakacyjne animacje dla dzieci </a:t>
            </a:r>
            <a:r>
              <a:rPr lang="pl-PL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wakacje </a:t>
            </a:r>
            <a:r>
              <a:rPr lang="pl-PL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2023</a:t>
            </a:r>
            <a:endParaRPr lang="pl-PL" dirty="0">
              <a:latin typeface="Calibri" panose="020F0502020204030204" pitchFamily="34" charset="0"/>
            </a:endParaRPr>
          </a:p>
          <a:p>
            <a:endParaRPr lang="pl-PL" dirty="0" smtClean="0">
              <a:latin typeface="Calibri" panose="020F0502020204030204" pitchFamily="34" charset="0"/>
            </a:endParaRPr>
          </a:p>
          <a:p>
            <a:r>
              <a:rPr lang="pl-PL" sz="2400" b="1" dirty="0">
                <a:solidFill>
                  <a:srgbClr val="E8441D"/>
                </a:solidFill>
              </a:rPr>
              <a:t>Bydgoszcz czyta bez </a:t>
            </a:r>
            <a:r>
              <a:rPr lang="pl-PL" sz="2400" b="1" dirty="0" smtClean="0">
                <a:solidFill>
                  <a:srgbClr val="E8441D"/>
                </a:solidFill>
              </a:rPr>
              <a:t>końca - druga edycja</a:t>
            </a:r>
            <a:endParaRPr lang="pl-PL" sz="2400" b="1" dirty="0">
              <a:solidFill>
                <a:srgbClr val="E8441D"/>
              </a:solidFill>
            </a:endParaRPr>
          </a:p>
          <a:p>
            <a:endParaRPr lang="pl-PL" dirty="0"/>
          </a:p>
          <a:p>
            <a: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Plenerowe Kino nad Balatonem na Bartodziejach</a:t>
            </a:r>
          </a:p>
          <a:p>
            <a:endParaRPr lang="pl-PL" sz="24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2400" b="1" dirty="0">
                <a:solidFill>
                  <a:srgbClr val="E8441D"/>
                </a:solidFill>
              </a:rPr>
              <a:t>Rowerowa Bydgoszcz - rodzinne podróże rowerowe</a:t>
            </a:r>
          </a:p>
          <a:p>
            <a:endParaRPr lang="pl-PL" dirty="0"/>
          </a:p>
          <a:p>
            <a:r>
              <a:rPr lang="pl-PL" sz="2400" b="1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Piłkarskie </a:t>
            </a:r>
            <a:r>
              <a:rPr lang="pl-PL" sz="2400" b="1" dirty="0" smtClean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Przedszkola</a:t>
            </a:r>
          </a:p>
          <a:p>
            <a:r>
              <a:rPr lang="pl-PL" sz="24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(sprawdzenie realizacji za dostępne środki)</a:t>
            </a:r>
          </a:p>
          <a:p>
            <a:endParaRPr lang="pl-PL" sz="2400" b="1" dirty="0">
              <a:solidFill>
                <a:schemeClr val="bg2">
                  <a:lumMod val="1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89830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1825816" y="1739851"/>
            <a:ext cx="921702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8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Wybrane mikroprojekty</a:t>
            </a:r>
            <a:r>
              <a:rPr lang="pl-PL" sz="8800" b="1" dirty="0" smtClean="0">
                <a:solidFill>
                  <a:srgbClr val="E8441D"/>
                </a:solidFill>
                <a:cs typeface="Times New Roman" pitchFamily="18" charset="0"/>
              </a:rPr>
              <a:t> osiedlowe</a:t>
            </a:r>
            <a:endParaRPr lang="pl-PL" sz="8800" b="1" dirty="0">
              <a:solidFill>
                <a:srgbClr val="E8441D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49384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5513716" y="2443474"/>
            <a:ext cx="494573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6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projektów </a:t>
            </a:r>
          </a:p>
          <a:p>
            <a:r>
              <a:rPr lang="pl-PL" sz="66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pl-PL" sz="6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realizacji</a:t>
            </a:r>
            <a:endParaRPr lang="pl-PL" sz="66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2076450" y="227053"/>
            <a:ext cx="8151812" cy="83099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2076450" y="227053"/>
            <a:ext cx="8151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 smtClean="0">
                <a:solidFill>
                  <a:schemeClr val="bg1"/>
                </a:solidFill>
                <a:cs typeface="Times New Roman" pitchFamily="18" charset="0"/>
              </a:rPr>
              <a:t>mikroprojekty osiedlowe</a:t>
            </a:r>
            <a:endParaRPr lang="pl-PL" sz="4800" b="1" dirty="0">
              <a:solidFill>
                <a:schemeClr val="bg1"/>
              </a:solidFill>
              <a:cs typeface="Times New Roman" pitchFamily="18" charset="0"/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21" t="46770" r="35756" b="31214"/>
          <a:stretch/>
        </p:blipFill>
        <p:spPr>
          <a:xfrm>
            <a:off x="4912243" y="1210677"/>
            <a:ext cx="1942857" cy="788245"/>
          </a:xfrm>
          <a:prstGeom prst="rect">
            <a:avLst/>
          </a:prstGeom>
        </p:spPr>
      </p:pic>
      <p:sp>
        <p:nvSpPr>
          <p:cNvPr id="10" name="pole tekstowe 9"/>
          <p:cNvSpPr txBox="1"/>
          <p:nvPr/>
        </p:nvSpPr>
        <p:spPr>
          <a:xfrm>
            <a:off x="2230675" y="1579777"/>
            <a:ext cx="3865323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3900" b="1" dirty="0">
                <a:solidFill>
                  <a:srgbClr val="E8441D"/>
                </a:solidFill>
                <a:cs typeface="Times New Roman" pitchFamily="18" charset="0"/>
              </a:rPr>
              <a:t>29</a:t>
            </a:r>
            <a:endParaRPr lang="pl-PL" sz="23900" b="1" dirty="0">
              <a:solidFill>
                <a:srgbClr val="E8441D"/>
              </a:solidFill>
              <a:cs typeface="Times New Roman" pitchFamily="18" charset="0"/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3048301" y="5105546"/>
            <a:ext cx="60953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Lista projektów dostępna </a:t>
            </a:r>
            <a:endParaRPr lang="pl-PL" sz="4000" b="1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pl-PL" sz="40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</a:t>
            </a:r>
            <a:r>
              <a:rPr lang="pl-PL" sz="4000" b="1" dirty="0" smtClean="0">
                <a:solidFill>
                  <a:srgbClr val="E8441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www.bdgbo.pl</a:t>
            </a:r>
            <a:endParaRPr lang="pl-PL" sz="4000" b="1" dirty="0">
              <a:solidFill>
                <a:srgbClr val="E8441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61112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042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pole tekstowe 2"/>
          <p:cNvSpPr txBox="1"/>
          <p:nvPr/>
        </p:nvSpPr>
        <p:spPr>
          <a:xfrm>
            <a:off x="1428289" y="2403201"/>
            <a:ext cx="921702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8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Wybrane projekty</a:t>
            </a:r>
            <a:r>
              <a:rPr lang="pl-PL" sz="8800" b="1" dirty="0" smtClean="0">
                <a:solidFill>
                  <a:srgbClr val="E8441D"/>
                </a:solidFill>
                <a:cs typeface="Times New Roman" pitchFamily="18" charset="0"/>
              </a:rPr>
              <a:t> </a:t>
            </a:r>
            <a:r>
              <a:rPr lang="pl-PL" sz="8800" b="1" dirty="0">
                <a:solidFill>
                  <a:srgbClr val="E8441D"/>
                </a:solidFill>
                <a:cs typeface="Times New Roman" pitchFamily="18" charset="0"/>
              </a:rPr>
              <a:t>ponadosiedlowe</a:t>
            </a:r>
          </a:p>
        </p:txBody>
      </p:sp>
    </p:spTree>
    <p:extLst>
      <p:ext uri="{BB962C8B-B14F-4D97-AF65-F5344CB8AC3E}">
        <p14:creationId xmlns:p14="http://schemas.microsoft.com/office/powerpoint/2010/main" val="2802100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>
            <a:off x="2076450" y="227053"/>
            <a:ext cx="8151812" cy="83099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ole tekstowe 2"/>
          <p:cNvSpPr txBox="1"/>
          <p:nvPr/>
        </p:nvSpPr>
        <p:spPr>
          <a:xfrm>
            <a:off x="2076450" y="227053"/>
            <a:ext cx="8151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 smtClean="0">
                <a:solidFill>
                  <a:schemeClr val="bg1"/>
                </a:solidFill>
                <a:cs typeface="Times New Roman" pitchFamily="18" charset="0"/>
              </a:rPr>
              <a:t>projekty </a:t>
            </a:r>
            <a:r>
              <a:rPr lang="pl-PL" sz="4800" b="1" dirty="0">
                <a:solidFill>
                  <a:schemeClr val="bg1"/>
                </a:solidFill>
                <a:cs typeface="Times New Roman" pitchFamily="18" charset="0"/>
              </a:rPr>
              <a:t>ponadosiedlowe</a:t>
            </a:r>
          </a:p>
        </p:txBody>
      </p:sp>
      <p:sp>
        <p:nvSpPr>
          <p:cNvPr id="5" name="Prostokąt 4"/>
          <p:cNvSpPr/>
          <p:nvPr/>
        </p:nvSpPr>
        <p:spPr>
          <a:xfrm>
            <a:off x="1435949" y="2858625"/>
            <a:ext cx="978809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Rewitalizacja nabrzeży Kanału </a:t>
            </a: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Bydgoskiego </a:t>
            </a:r>
            <a:b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36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okolicy i pomiędzy śluzami V i </a:t>
            </a: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 </a:t>
            </a:r>
            <a:endParaRPr lang="pl-PL" sz="36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36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3600" b="1" dirty="0" smtClean="0">
                <a:solidFill>
                  <a:schemeClr val="tx2"/>
                </a:solidFill>
              </a:rPr>
              <a:t>Wielka </a:t>
            </a:r>
            <a:r>
              <a:rPr lang="pl-PL" sz="3600" b="1" dirty="0">
                <a:solidFill>
                  <a:schemeClr val="tx2"/>
                </a:solidFill>
              </a:rPr>
              <a:t>Pętla </a:t>
            </a:r>
            <a:r>
              <a:rPr lang="pl-PL" sz="3600" b="1" dirty="0" smtClean="0">
                <a:solidFill>
                  <a:schemeClr val="tx2"/>
                </a:solidFill>
              </a:rPr>
              <a:t>Fordonu: </a:t>
            </a:r>
            <a:r>
              <a:rPr lang="pl-PL" sz="3600" dirty="0" smtClean="0">
                <a:solidFill>
                  <a:schemeClr val="tx2"/>
                </a:solidFill>
              </a:rPr>
              <a:t>kolejny odcinek </a:t>
            </a:r>
            <a:br>
              <a:rPr lang="pl-PL" sz="3600" dirty="0" smtClean="0">
                <a:solidFill>
                  <a:schemeClr val="tx2"/>
                </a:solidFill>
              </a:rPr>
            </a:br>
            <a:r>
              <a:rPr lang="pl-PL" sz="3600" dirty="0" smtClean="0">
                <a:solidFill>
                  <a:schemeClr val="tx2"/>
                </a:solidFill>
              </a:rPr>
              <a:t>budowy </a:t>
            </a:r>
            <a:r>
              <a:rPr lang="pl-PL" sz="3600" dirty="0">
                <a:solidFill>
                  <a:schemeClr val="tx2"/>
                </a:solidFill>
              </a:rPr>
              <a:t>drogi </a:t>
            </a:r>
            <a:r>
              <a:rPr lang="pl-PL" sz="3600" dirty="0" smtClean="0">
                <a:solidFill>
                  <a:schemeClr val="tx2"/>
                </a:solidFill>
              </a:rPr>
              <a:t>rowerowej, wzdłuż </a:t>
            </a:r>
            <a:r>
              <a:rPr lang="pl-PL" sz="3600" dirty="0">
                <a:solidFill>
                  <a:schemeClr val="tx2"/>
                </a:solidFill>
              </a:rPr>
              <a:t>ul. </a:t>
            </a:r>
            <a:r>
              <a:rPr lang="pl-PL" sz="3600" dirty="0" smtClean="0">
                <a:solidFill>
                  <a:schemeClr val="tx2"/>
                </a:solidFill>
              </a:rPr>
              <a:t>Wierchowej </a:t>
            </a:r>
            <a:br>
              <a:rPr lang="pl-PL" sz="3600" dirty="0" smtClean="0">
                <a:solidFill>
                  <a:schemeClr val="tx2"/>
                </a:solidFill>
              </a:rPr>
            </a:br>
            <a:r>
              <a:rPr lang="pl-PL" sz="3600" dirty="0" smtClean="0">
                <a:solidFill>
                  <a:schemeClr val="tx2"/>
                </a:solidFill>
              </a:rPr>
              <a:t>i Geodetów na </a:t>
            </a:r>
            <a:r>
              <a:rPr lang="pl-PL" sz="3600" dirty="0">
                <a:solidFill>
                  <a:schemeClr val="tx2"/>
                </a:solidFill>
              </a:rPr>
              <a:t>odcinku od ul. Tatrzańskiej </a:t>
            </a:r>
            <a:r>
              <a:rPr lang="pl-PL" sz="3600" dirty="0" smtClean="0">
                <a:solidFill>
                  <a:schemeClr val="tx2"/>
                </a:solidFill>
              </a:rPr>
              <a:t/>
            </a:r>
            <a:br>
              <a:rPr lang="pl-PL" sz="3600" dirty="0" smtClean="0">
                <a:solidFill>
                  <a:schemeClr val="tx2"/>
                </a:solidFill>
              </a:rPr>
            </a:br>
            <a:r>
              <a:rPr lang="pl-PL" sz="3600" dirty="0" smtClean="0">
                <a:solidFill>
                  <a:schemeClr val="tx2"/>
                </a:solidFill>
              </a:rPr>
              <a:t>do </a:t>
            </a:r>
            <a:r>
              <a:rPr lang="pl-PL" sz="3600" dirty="0">
                <a:solidFill>
                  <a:schemeClr val="tx2"/>
                </a:solidFill>
              </a:rPr>
              <a:t>ul. gen. T. Bora-Komorowskiego</a:t>
            </a: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21" t="46770" r="35756" b="31214"/>
          <a:stretch/>
        </p:blipFill>
        <p:spPr>
          <a:xfrm>
            <a:off x="5124571" y="1561948"/>
            <a:ext cx="1942857" cy="788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90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pole tekstowe 2"/>
          <p:cNvSpPr txBox="1"/>
          <p:nvPr/>
        </p:nvSpPr>
        <p:spPr>
          <a:xfrm>
            <a:off x="1412269" y="2461750"/>
            <a:ext cx="955996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8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Wybrane projekty </a:t>
            </a:r>
            <a:endParaRPr lang="pl-PL" sz="8800" b="1" dirty="0" smtClean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r>
              <a:rPr lang="pl-PL" sz="8800" b="1" dirty="0" smtClean="0">
                <a:solidFill>
                  <a:srgbClr val="E8441D"/>
                </a:solidFill>
                <a:cs typeface="Times New Roman" pitchFamily="18" charset="0"/>
              </a:rPr>
              <a:t>osiedlowe</a:t>
            </a:r>
            <a:endParaRPr lang="pl-PL" sz="8800" b="1" dirty="0">
              <a:solidFill>
                <a:srgbClr val="E8441D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559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2118980" y="181509"/>
            <a:ext cx="8151812" cy="83099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ole tekstowe 2"/>
          <p:cNvSpPr txBox="1"/>
          <p:nvPr/>
        </p:nvSpPr>
        <p:spPr>
          <a:xfrm>
            <a:off x="2094523" y="198172"/>
            <a:ext cx="8151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 smtClean="0">
                <a:solidFill>
                  <a:schemeClr val="bg1"/>
                </a:solidFill>
                <a:cs typeface="Times New Roman" pitchFamily="18" charset="0"/>
              </a:rPr>
              <a:t>Czyżkówko</a:t>
            </a:r>
            <a:endParaRPr lang="pl-PL" sz="4800" b="1" dirty="0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1511897" y="2522719"/>
            <a:ext cx="95267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łożenie </a:t>
            </a:r>
            <a:r>
              <a:rPr lang="pl-PL" sz="36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płyt ażurowych na ul. </a:t>
            </a: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Łebskiej.</a:t>
            </a:r>
            <a:r>
              <a:rPr lang="pl-PL" sz="3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3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3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36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dcinek </a:t>
            </a:r>
            <a:r>
              <a:rPr lang="pl-PL" sz="36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 ul. Bruskiej do ul. </a:t>
            </a: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Piaśnickiej</a:t>
            </a:r>
            <a:endParaRPr lang="pl-PL" sz="36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endParaRPr lang="pl-PL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r>
              <a:rPr lang="pl-PL" sz="3600" b="1" dirty="0" smtClean="0">
                <a:solidFill>
                  <a:schemeClr val="tx2"/>
                </a:solidFill>
              </a:rPr>
              <a:t>CHARZYKOWSKA, </a:t>
            </a:r>
            <a:r>
              <a:rPr lang="pl-PL" sz="3600" b="1" dirty="0" smtClean="0">
                <a:solidFill>
                  <a:schemeClr val="tx2"/>
                </a:solidFill>
              </a:rPr>
              <a:t>utwardzenie ulicy </a:t>
            </a:r>
            <a:br>
              <a:rPr lang="pl-PL" sz="3600" b="1" dirty="0" smtClean="0">
                <a:solidFill>
                  <a:schemeClr val="tx2"/>
                </a:solidFill>
              </a:rPr>
            </a:br>
            <a:r>
              <a:rPr lang="pl-PL" sz="3600" b="1" dirty="0" smtClean="0">
                <a:solidFill>
                  <a:schemeClr val="tx2"/>
                </a:solidFill>
              </a:rPr>
              <a:t>płytami </a:t>
            </a:r>
            <a:r>
              <a:rPr lang="pl-PL" sz="3600" b="1" dirty="0" smtClean="0">
                <a:solidFill>
                  <a:schemeClr val="tx2"/>
                </a:solidFill>
              </a:rPr>
              <a:t>ażurowymi</a:t>
            </a:r>
            <a:endParaRPr lang="pl-PL" sz="3600" b="1" dirty="0">
              <a:solidFill>
                <a:schemeClr val="tx2"/>
              </a:solidFill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21" t="46770" r="35756" b="31214"/>
          <a:stretch/>
        </p:blipFill>
        <p:spPr>
          <a:xfrm>
            <a:off x="5220587" y="1194015"/>
            <a:ext cx="1942857" cy="788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376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2118980" y="181509"/>
            <a:ext cx="8151812" cy="83099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094523" y="198172"/>
            <a:ext cx="8151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 smtClean="0">
                <a:solidFill>
                  <a:schemeClr val="bg1"/>
                </a:solidFill>
                <a:cs typeface="Times New Roman" pitchFamily="18" charset="0"/>
              </a:rPr>
              <a:t>Flisy</a:t>
            </a:r>
            <a:endParaRPr lang="pl-PL" sz="4800" b="1" dirty="0">
              <a:solidFill>
                <a:schemeClr val="bg1"/>
              </a:solidFill>
              <a:cs typeface="Times New Roman" pitchFamily="18" charset="0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21" t="46770" r="35756" b="31214"/>
          <a:stretch/>
        </p:blipFill>
        <p:spPr>
          <a:xfrm>
            <a:off x="5220587" y="1194015"/>
            <a:ext cx="1942857" cy="788245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544104" y="2579636"/>
            <a:ext cx="928431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Modernizacja </a:t>
            </a: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elementów kanalizacji </a:t>
            </a:r>
            <a:b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remont jezdni na </a:t>
            </a:r>
            <a:r>
              <a:rPr lang="pl-PL" sz="36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Flisach</a:t>
            </a:r>
          </a:p>
          <a:p>
            <a:endParaRPr lang="pl-PL" dirty="0" smtClean="0">
              <a:latin typeface="Calibri" panose="020F0502020204030204" pitchFamily="34" charset="0"/>
            </a:endParaRPr>
          </a:p>
          <a:p>
            <a:endParaRPr lang="pl-PL" dirty="0">
              <a:latin typeface="Calibri" panose="020F0502020204030204" pitchFamily="34" charset="0"/>
            </a:endParaRPr>
          </a:p>
          <a:p>
            <a:r>
              <a:rPr lang="pl-PL" sz="3600" b="1" dirty="0">
                <a:solidFill>
                  <a:schemeClr val="tx2"/>
                </a:solidFill>
              </a:rPr>
              <a:t>Boisko w </a:t>
            </a:r>
            <a:r>
              <a:rPr lang="pl-PL" sz="3600" b="1" dirty="0" smtClean="0">
                <a:solidFill>
                  <a:schemeClr val="tx2"/>
                </a:solidFill>
              </a:rPr>
              <a:t>parku - modernizacja istniejącego </a:t>
            </a:r>
            <a:r>
              <a:rPr lang="pl-PL" sz="3600" b="1" dirty="0" smtClean="0">
                <a:solidFill>
                  <a:schemeClr val="tx2"/>
                </a:solidFill>
              </a:rPr>
              <a:t>boiska nad Kanałem </a:t>
            </a:r>
            <a:endParaRPr lang="pl-PL" sz="3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68561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951</TotalTime>
  <Words>1091</Words>
  <Application>Microsoft Office PowerPoint</Application>
  <PresentationFormat>Panoramiczny</PresentationFormat>
  <Paragraphs>226</Paragraphs>
  <Slides>44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44</vt:i4>
      </vt:variant>
    </vt:vector>
  </HeadingPairs>
  <TitlesOfParts>
    <vt:vector size="49" baseType="lpstr">
      <vt:lpstr>Arial</vt:lpstr>
      <vt:lpstr>Calibri</vt:lpstr>
      <vt:lpstr>Calibri Light</vt:lpstr>
      <vt:lpstr>Times New Roman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Mikołaj Gabinecki</dc:creator>
  <cp:lastModifiedBy>Mateusz Stępień</cp:lastModifiedBy>
  <cp:revision>65</cp:revision>
  <dcterms:created xsi:type="dcterms:W3CDTF">2022-12-27T08:06:43Z</dcterms:created>
  <dcterms:modified xsi:type="dcterms:W3CDTF">2023-01-03T16:17:49Z</dcterms:modified>
</cp:coreProperties>
</file>